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handoutMasterIdLst>
    <p:handoutMasterId r:id="rId21"/>
  </p:handoutMasterIdLst>
  <p:sldIdLst>
    <p:sldId id="836" r:id="rId2"/>
    <p:sldId id="1179" r:id="rId3"/>
    <p:sldId id="1204" r:id="rId4"/>
    <p:sldId id="1236" r:id="rId5"/>
    <p:sldId id="1237" r:id="rId6"/>
    <p:sldId id="1241" r:id="rId7"/>
    <p:sldId id="1239" r:id="rId8"/>
    <p:sldId id="1354" r:id="rId9"/>
    <p:sldId id="1251" r:id="rId10"/>
    <p:sldId id="1324" r:id="rId11"/>
    <p:sldId id="1259" r:id="rId12"/>
    <p:sldId id="1355" r:id="rId13"/>
    <p:sldId id="1265" r:id="rId14"/>
    <p:sldId id="1266" r:id="rId15"/>
    <p:sldId id="1364" r:id="rId16"/>
    <p:sldId id="1269" r:id="rId17"/>
    <p:sldId id="1280" r:id="rId18"/>
    <p:sldId id="1203" r:id="rId19"/>
  </p:sldIdLst>
  <p:sldSz cx="9144000" cy="5143500" type="screen16x9"/>
  <p:notesSz cx="6735763" cy="98663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53">
          <p15:clr>
            <a:srgbClr val="A4A3A4"/>
          </p15:clr>
        </p15:guide>
        <p15:guide id="2" pos="2833">
          <p15:clr>
            <a:srgbClr val="A4A3A4"/>
          </p15:clr>
        </p15:guide>
      </p15:sldGuideLst>
    </p:ext>
    <p:ext uri="{2D200454-40CA-4A62-9FC3-DE9A4176ACB9}">
      <p15:notesGuideLst xmlns:p15="http://schemas.microsoft.com/office/powerpoint/2012/main">
        <p15:guide id="1" orient="horz" pos="2787">
          <p15:clr>
            <a:srgbClr val="A4A3A4"/>
          </p15:clr>
        </p15:guide>
        <p15:guide id="2" pos="208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6C04"/>
    <a:srgbClr val="322B2A"/>
    <a:srgbClr val="FEDB97"/>
    <a:srgbClr val="FFE9C9"/>
    <a:srgbClr val="5A5C68"/>
    <a:srgbClr val="FDE625"/>
    <a:srgbClr val="F6CC08"/>
    <a:srgbClr val="E59491"/>
    <a:srgbClr val="859255"/>
    <a:srgbClr val="E585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88" autoAdjust="0"/>
    <p:restoredTop sz="78421" autoAdjust="0"/>
  </p:normalViewPr>
  <p:slideViewPr>
    <p:cSldViewPr>
      <p:cViewPr varScale="1">
        <p:scale>
          <a:sx n="137" d="100"/>
          <a:sy n="137" d="100"/>
        </p:scale>
        <p:origin x="138" y="168"/>
      </p:cViewPr>
      <p:guideLst>
        <p:guide orient="horz" pos="1453"/>
        <p:guide pos="2833"/>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2" d="100"/>
          <a:sy n="82" d="100"/>
        </p:scale>
        <p:origin x="2826" y="90"/>
      </p:cViewPr>
      <p:guideLst>
        <p:guide orient="horz" pos="2787"/>
        <p:guide pos="208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6_1#1">
  <dgm:title val=""/>
  <dgm:desc val=""/>
  <dgm:catLst>
    <dgm:cat type="accent6" pri="11100"/>
  </dgm:catLst>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2">
  <dgm:title val=""/>
  <dgm:desc val=""/>
  <dgm:catLst>
    <dgm:cat type="accent6" pri="11100"/>
  </dgm:catLst>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F9C1A87-648F-4FA3-8298-F7FF69248063}" type="doc">
      <dgm:prSet loTypeId="urn:microsoft.com/office/officeart/2005/8/layout/hProcess9#1" loCatId="process" qsTypeId="urn:microsoft.com/office/officeart/2005/8/quickstyle/simple1#1" qsCatId="simple" csTypeId="urn:microsoft.com/office/officeart/2005/8/colors/accent6_1#1" csCatId="accent1" phldr="0"/>
      <dgm:spPr/>
    </dgm:pt>
    <dgm:pt modelId="{220DFBB3-6A2B-48E2-96FE-229E7135E226}">
      <dgm:prSet phldrT="[文本]" phldr="0" custT="1"/>
      <dgm:spPr/>
      <dgm:t>
        <a:bodyPr vert="horz" wrap="square"/>
        <a:lstStyle/>
        <a:p>
          <a:pPr>
            <a:lnSpc>
              <a:spcPct val="100000"/>
            </a:lnSpc>
            <a:spcBef>
              <a:spcPct val="0"/>
            </a:spcBef>
            <a:spcAft>
              <a:spcPct val="3500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公开举荐（自荐）</a:t>
          </a:r>
        </a:p>
      </dgm:t>
    </dgm:pt>
    <dgm:pt modelId="{6799A159-375E-48BE-AABD-9A2FE821DAF2}" type="parTrans" cxnId="{C86C3A82-52FA-418C-9B98-20A8C4A06622}">
      <dgm:prSet/>
      <dgm:spPr/>
      <dgm:t>
        <a:bodyPr/>
        <a:lstStyle/>
        <a:p>
          <a:endParaRPr lang="zh-CN" altLang="en-US"/>
        </a:p>
      </dgm:t>
    </dgm:pt>
    <dgm:pt modelId="{3E8FE182-047D-4DBF-B997-A26D7EF167CE}" type="sibTrans" cxnId="{C86C3A82-52FA-418C-9B98-20A8C4A06622}">
      <dgm:prSet/>
      <dgm:spPr/>
      <dgm:t>
        <a:bodyPr/>
        <a:lstStyle/>
        <a:p>
          <a:endParaRPr lang="zh-CN" altLang="en-US"/>
        </a:p>
      </dgm:t>
    </dgm:pt>
    <dgm:pt modelId="{2BAA06EE-C86F-49AF-99BB-79BA0A7024A5}">
      <dgm:prSet phldrT="[文本]" phldr="0" custT="1"/>
      <dgm:spPr/>
      <dgm:t>
        <a:bodyPr vert="horz" wrap="square"/>
        <a:lstStyle/>
        <a:p>
          <a:pPr>
            <a:lnSpc>
              <a:spcPts val="1100"/>
            </a:lnSpc>
            <a:spcBef>
              <a:spcPct val="0"/>
            </a:spcBef>
            <a:spcAft>
              <a:spcPts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研究审议</a:t>
          </a:r>
        </a:p>
        <a:p>
          <a:pPr>
            <a:lnSpc>
              <a:spcPts val="1100"/>
            </a:lnSpc>
            <a:spcBef>
              <a:spcPct val="0"/>
            </a:spcBef>
            <a:spcAft>
              <a:spcPts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对申报人选进行资格审查，研究并拟定建议人选，提交市委人才工作领导小组办公室会议审议确定</a:t>
          </a:r>
        </a:p>
      </dgm:t>
    </dgm:pt>
    <dgm:pt modelId="{A5CFD625-30CE-461F-8B81-D06F77FA42EF}" type="parTrans" cxnId="{FD98D9C9-AC04-43E7-B17A-4288E281E70C}">
      <dgm:prSet/>
      <dgm:spPr/>
      <dgm:t>
        <a:bodyPr/>
        <a:lstStyle/>
        <a:p>
          <a:endParaRPr lang="zh-CN" altLang="en-US"/>
        </a:p>
      </dgm:t>
    </dgm:pt>
    <dgm:pt modelId="{C409FDE6-5B12-4918-B71D-6D01D512B111}" type="sibTrans" cxnId="{FD98D9C9-AC04-43E7-B17A-4288E281E70C}">
      <dgm:prSet/>
      <dgm:spPr/>
      <dgm:t>
        <a:bodyPr/>
        <a:lstStyle/>
        <a:p>
          <a:endParaRPr lang="zh-CN" altLang="en-US"/>
        </a:p>
      </dgm:t>
    </dgm:pt>
    <dgm:pt modelId="{DC0184C5-B9E0-4418-859E-079929DE4FCD}">
      <dgm:prSet phldr="0" custT="1"/>
      <dgm:spPr/>
      <dgm:t>
        <a:bodyPr vert="horz" wrap="square"/>
        <a:lstStyle/>
        <a:p>
          <a:pPr>
            <a:lnSpc>
              <a:spcPts val="1100"/>
            </a:lnSpc>
            <a:spcBef>
              <a:spcPct val="0"/>
            </a:spcBef>
            <a:spcAft>
              <a:spcPts val="0"/>
            </a:spcAft>
          </a:pPr>
          <a:r>
            <a:rPr altLang="en-US" sz="1400" dirty="0" err="1">
              <a:solidFill>
                <a:schemeClr val="tx1">
                  <a:lumMod val="75000"/>
                  <a:lumOff val="25000"/>
                </a:schemeClr>
              </a:solidFill>
              <a:latin typeface="微软雅黑" panose="020B0503020204020204" pitchFamily="34" charset="-122"/>
              <a:ea typeface="微软雅黑" panose="020B0503020204020204" pitchFamily="34" charset="-122"/>
            </a:rPr>
            <a:t>发文聘任</a:t>
          </a:r>
          <a:endParaRPr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100"/>
            </a:lnSpc>
            <a:spcBef>
              <a:spcPct val="0"/>
            </a:spcBef>
            <a:spcAft>
              <a:spcPts val="0"/>
            </a:spcAft>
          </a:pPr>
          <a:r>
            <a:rPr altLang="en-US" sz="800" dirty="0" err="1">
              <a:solidFill>
                <a:schemeClr val="tx1">
                  <a:lumMod val="50000"/>
                  <a:lumOff val="50000"/>
                </a:schemeClr>
              </a:solidFill>
              <a:latin typeface="微软雅黑" panose="020B0503020204020204" pitchFamily="34" charset="-122"/>
              <a:ea typeface="微软雅黑" panose="020B0503020204020204" pitchFamily="34" charset="-122"/>
            </a:rPr>
            <a:t>由市委人才工作领导小组办公室发文公布，颁发聘书</a:t>
          </a:r>
          <a:endParaRPr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dgm:t>
    </dgm:pt>
    <dgm:pt modelId="{C25F1C2C-EDE2-46A6-907E-CC742B45AF07}" type="parTrans" cxnId="{B910D75F-4AA7-4F85-94CB-43F3F4050964}">
      <dgm:prSet/>
      <dgm:spPr/>
      <dgm:t>
        <a:bodyPr/>
        <a:lstStyle/>
        <a:p>
          <a:endParaRPr lang="zh-CN" altLang="en-US"/>
        </a:p>
      </dgm:t>
    </dgm:pt>
    <dgm:pt modelId="{3737B8AF-A704-4AEF-8FF7-52573C3E127D}" type="sibTrans" cxnId="{B910D75F-4AA7-4F85-94CB-43F3F4050964}">
      <dgm:prSet/>
      <dgm:spPr/>
      <dgm:t>
        <a:bodyPr/>
        <a:lstStyle/>
        <a:p>
          <a:endParaRPr lang="zh-CN" altLang="en-US"/>
        </a:p>
      </dgm:t>
    </dgm:pt>
    <dgm:pt modelId="{FF5EBCE2-33A1-4410-8CCE-241621ACBF4A}" type="pres">
      <dgm:prSet presAssocID="{0F9C1A87-648F-4FA3-8298-F7FF69248063}" presName="CompostProcess" presStyleCnt="0">
        <dgm:presLayoutVars>
          <dgm:dir/>
          <dgm:resizeHandles val="exact"/>
        </dgm:presLayoutVars>
      </dgm:prSet>
      <dgm:spPr/>
    </dgm:pt>
    <dgm:pt modelId="{5C766BF9-8E89-4CF9-B19C-78006AB9D0FF}" type="pres">
      <dgm:prSet presAssocID="{0F9C1A87-648F-4FA3-8298-F7FF69248063}" presName="arrow" presStyleLbl="bgShp" presStyleIdx="0" presStyleCnt="1"/>
      <dgm:spPr/>
    </dgm:pt>
    <dgm:pt modelId="{44C3D485-6283-4E5E-8A42-8B1B6385595E}" type="pres">
      <dgm:prSet presAssocID="{0F9C1A87-648F-4FA3-8298-F7FF69248063}" presName="linearProcess" presStyleCnt="0"/>
      <dgm:spPr/>
    </dgm:pt>
    <dgm:pt modelId="{88977C2E-9DA8-43F7-869A-FA4A7946B9D0}" type="pres">
      <dgm:prSet presAssocID="{220DFBB3-6A2B-48E2-96FE-229E7135E226}" presName="textNode" presStyleLbl="node1" presStyleIdx="0" presStyleCnt="3">
        <dgm:presLayoutVars>
          <dgm:bulletEnabled val="1"/>
        </dgm:presLayoutVars>
      </dgm:prSet>
      <dgm:spPr/>
    </dgm:pt>
    <dgm:pt modelId="{409696F9-775D-4DF9-8C31-B566981A86A8}" type="pres">
      <dgm:prSet presAssocID="{3E8FE182-047D-4DBF-B997-A26D7EF167CE}" presName="sibTrans" presStyleCnt="0"/>
      <dgm:spPr/>
    </dgm:pt>
    <dgm:pt modelId="{B0141BFD-552C-43F6-9DD9-B107954BE5A0}" type="pres">
      <dgm:prSet presAssocID="{2BAA06EE-C86F-49AF-99BB-79BA0A7024A5}" presName="textNode" presStyleLbl="node1" presStyleIdx="1" presStyleCnt="3">
        <dgm:presLayoutVars>
          <dgm:bulletEnabled val="1"/>
        </dgm:presLayoutVars>
      </dgm:prSet>
      <dgm:spPr/>
    </dgm:pt>
    <dgm:pt modelId="{1B3EEB7B-99F3-4351-A080-D5700D4E3F26}" type="pres">
      <dgm:prSet presAssocID="{C409FDE6-5B12-4918-B71D-6D01D512B111}" presName="sibTrans" presStyleCnt="0"/>
      <dgm:spPr/>
    </dgm:pt>
    <dgm:pt modelId="{56BED8BF-8B65-4A26-8F41-5CF9CCF02B5E}" type="pres">
      <dgm:prSet presAssocID="{DC0184C5-B9E0-4418-859E-079929DE4FCD}" presName="textNode" presStyleLbl="node1" presStyleIdx="2" presStyleCnt="3">
        <dgm:presLayoutVars>
          <dgm:bulletEnabled val="1"/>
        </dgm:presLayoutVars>
      </dgm:prSet>
      <dgm:spPr/>
    </dgm:pt>
  </dgm:ptLst>
  <dgm:cxnLst>
    <dgm:cxn modelId="{F6C44E3B-FDAD-4290-9718-17AC16BBCBCD}" type="presOf" srcId="{DC0184C5-B9E0-4418-859E-079929DE4FCD}" destId="{56BED8BF-8B65-4A26-8F41-5CF9CCF02B5E}" srcOrd="0" destOrd="0" presId="urn:microsoft.com/office/officeart/2005/8/layout/hProcess9#1"/>
    <dgm:cxn modelId="{B910D75F-4AA7-4F85-94CB-43F3F4050964}" srcId="{0F9C1A87-648F-4FA3-8298-F7FF69248063}" destId="{DC0184C5-B9E0-4418-859E-079929DE4FCD}" srcOrd="2" destOrd="0" parTransId="{C25F1C2C-EDE2-46A6-907E-CC742B45AF07}" sibTransId="{3737B8AF-A704-4AEF-8FF7-52573C3E127D}"/>
    <dgm:cxn modelId="{0A4A5746-951C-4BEE-B708-EBC75185925E}" type="presOf" srcId="{2BAA06EE-C86F-49AF-99BB-79BA0A7024A5}" destId="{B0141BFD-552C-43F6-9DD9-B107954BE5A0}" srcOrd="0" destOrd="0" presId="urn:microsoft.com/office/officeart/2005/8/layout/hProcess9#1"/>
    <dgm:cxn modelId="{C86C3A82-52FA-418C-9B98-20A8C4A06622}" srcId="{0F9C1A87-648F-4FA3-8298-F7FF69248063}" destId="{220DFBB3-6A2B-48E2-96FE-229E7135E226}" srcOrd="0" destOrd="0" parTransId="{6799A159-375E-48BE-AABD-9A2FE821DAF2}" sibTransId="{3E8FE182-047D-4DBF-B997-A26D7EF167CE}"/>
    <dgm:cxn modelId="{F7419EA3-5C70-4720-A9F6-E74C8AE2A3AC}" type="presOf" srcId="{220DFBB3-6A2B-48E2-96FE-229E7135E226}" destId="{88977C2E-9DA8-43F7-869A-FA4A7946B9D0}" srcOrd="0" destOrd="0" presId="urn:microsoft.com/office/officeart/2005/8/layout/hProcess9#1"/>
    <dgm:cxn modelId="{8DC9C2A5-0541-405D-81E5-1929CB57E4D7}" type="presOf" srcId="{0F9C1A87-648F-4FA3-8298-F7FF69248063}" destId="{FF5EBCE2-33A1-4410-8CCE-241621ACBF4A}" srcOrd="0" destOrd="0" presId="urn:microsoft.com/office/officeart/2005/8/layout/hProcess9#1"/>
    <dgm:cxn modelId="{FD98D9C9-AC04-43E7-B17A-4288E281E70C}" srcId="{0F9C1A87-648F-4FA3-8298-F7FF69248063}" destId="{2BAA06EE-C86F-49AF-99BB-79BA0A7024A5}" srcOrd="1" destOrd="0" parTransId="{A5CFD625-30CE-461F-8B81-D06F77FA42EF}" sibTransId="{C409FDE6-5B12-4918-B71D-6D01D512B111}"/>
    <dgm:cxn modelId="{B34F47D0-030C-41EF-A294-04B83B35FC0A}" type="presParOf" srcId="{FF5EBCE2-33A1-4410-8CCE-241621ACBF4A}" destId="{5C766BF9-8E89-4CF9-B19C-78006AB9D0FF}" srcOrd="0" destOrd="0" presId="urn:microsoft.com/office/officeart/2005/8/layout/hProcess9#1"/>
    <dgm:cxn modelId="{D244D3D4-1C51-463A-AB27-6657029A65C9}" type="presParOf" srcId="{FF5EBCE2-33A1-4410-8CCE-241621ACBF4A}" destId="{44C3D485-6283-4E5E-8A42-8B1B6385595E}" srcOrd="1" destOrd="0" presId="urn:microsoft.com/office/officeart/2005/8/layout/hProcess9#1"/>
    <dgm:cxn modelId="{A0128800-AAE5-45E1-9B0D-F527F6C18960}" type="presParOf" srcId="{44C3D485-6283-4E5E-8A42-8B1B6385595E}" destId="{88977C2E-9DA8-43F7-869A-FA4A7946B9D0}" srcOrd="0" destOrd="0" presId="urn:microsoft.com/office/officeart/2005/8/layout/hProcess9#1"/>
    <dgm:cxn modelId="{B543A7EE-94BD-4AC2-990B-8F3C3D843623}" type="presParOf" srcId="{44C3D485-6283-4E5E-8A42-8B1B6385595E}" destId="{409696F9-775D-4DF9-8C31-B566981A86A8}" srcOrd="1" destOrd="0" presId="urn:microsoft.com/office/officeart/2005/8/layout/hProcess9#1"/>
    <dgm:cxn modelId="{801BCDD4-3F9E-45D4-86D8-636809F46A5B}" type="presParOf" srcId="{44C3D485-6283-4E5E-8A42-8B1B6385595E}" destId="{B0141BFD-552C-43F6-9DD9-B107954BE5A0}" srcOrd="2" destOrd="0" presId="urn:microsoft.com/office/officeart/2005/8/layout/hProcess9#1"/>
    <dgm:cxn modelId="{D92DCED3-0E27-462D-9127-C0002BC7795A}" type="presParOf" srcId="{44C3D485-6283-4E5E-8A42-8B1B6385595E}" destId="{1B3EEB7B-99F3-4351-A080-D5700D4E3F26}" srcOrd="3" destOrd="0" presId="urn:microsoft.com/office/officeart/2005/8/layout/hProcess9#1"/>
    <dgm:cxn modelId="{35BA5939-1738-4111-A9C2-948C504374DD}" type="presParOf" srcId="{44C3D485-6283-4E5E-8A42-8B1B6385595E}" destId="{56BED8BF-8B65-4A26-8F41-5CF9CCF02B5E}" srcOrd="4" destOrd="0" presId="urn:microsoft.com/office/officeart/2005/8/layout/hProcess9#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9C1A87-648F-4FA3-8298-F7FF69248063}" type="doc">
      <dgm:prSet loTypeId="urn:microsoft.com/office/officeart/2005/8/layout/hProcess9#2" loCatId="process" qsTypeId="urn:microsoft.com/office/officeart/2005/8/quickstyle/simple1#2" qsCatId="simple" csTypeId="urn:microsoft.com/office/officeart/2005/8/colors/accent6_1#2" csCatId="accent1" phldr="0"/>
      <dgm:spPr/>
    </dgm:pt>
    <dgm:pt modelId="{220DFBB3-6A2B-48E2-96FE-229E7135E226}">
      <dgm:prSet phldrT="[文本]" phldr="0" custT="1"/>
      <dgm:spPr/>
      <dgm:t>
        <a:bodyPr vert="horz" wrap="square"/>
        <a:lstStyle/>
        <a:p>
          <a:pPr>
            <a:lnSpc>
              <a:spcPct val="100000"/>
            </a:lnSpc>
            <a:spcBef>
              <a:spcPct val="0"/>
            </a:spcBef>
            <a:spcAft>
              <a:spcPct val="35000"/>
            </a:spcAft>
          </a:pPr>
          <a:r>
            <a:rPr lang="zh-CN" altLang="en-US" sz="1800">
              <a:solidFill>
                <a:schemeClr val="tx1">
                  <a:lumMod val="75000"/>
                  <a:lumOff val="25000"/>
                </a:schemeClr>
              </a:solidFill>
              <a:latin typeface="微软雅黑" panose="020B0503020204020204" pitchFamily="34" charset="-122"/>
              <a:ea typeface="微软雅黑" panose="020B0503020204020204" pitchFamily="34" charset="-122"/>
              <a:sym typeface="+mn-ea"/>
            </a:rPr>
            <a:t>备案</a:t>
          </a:r>
        </a:p>
      </dgm:t>
    </dgm:pt>
    <dgm:pt modelId="{6799A159-375E-48BE-AABD-9A2FE821DAF2}" type="parTrans" cxnId="{D83BCC85-22EE-49FB-9B1F-65492A221129}">
      <dgm:prSet/>
      <dgm:spPr/>
    </dgm:pt>
    <dgm:pt modelId="{3E8FE182-047D-4DBF-B997-A26D7EF167CE}" type="sibTrans" cxnId="{D83BCC85-22EE-49FB-9B1F-65492A221129}">
      <dgm:prSet/>
      <dgm:spPr/>
    </dgm:pt>
    <dgm:pt modelId="{2BAA06EE-C86F-49AF-99BB-79BA0A7024A5}">
      <dgm:prSet phldrT="[文本]" phldr="0" custT="1"/>
      <dgm:spPr/>
      <dgm:t>
        <a:bodyPr vert="horz" wrap="square"/>
        <a:lstStyle/>
        <a:p>
          <a:pPr>
            <a:lnSpc>
              <a:spcPct val="100000"/>
            </a:lnSpc>
            <a:spcBef>
              <a:spcPct val="0"/>
            </a:spcBef>
            <a:spcAft>
              <a:spcPct val="35000"/>
            </a:spcAft>
          </a:pPr>
          <a:r>
            <a:rPr lang="zh-CN" altLang="en-US" sz="1800">
              <a:solidFill>
                <a:schemeClr val="tx1">
                  <a:lumMod val="75000"/>
                  <a:lumOff val="25000"/>
                </a:schemeClr>
              </a:solidFill>
              <a:latin typeface="微软雅黑" panose="020B0503020204020204" pitchFamily="34" charset="-122"/>
              <a:ea typeface="微软雅黑" panose="020B0503020204020204" pitchFamily="34" charset="-122"/>
            </a:rPr>
            <a:t>申请</a:t>
          </a:r>
        </a:p>
      </dgm:t>
    </dgm:pt>
    <dgm:pt modelId="{A5CFD625-30CE-461F-8B81-D06F77FA42EF}" type="parTrans" cxnId="{78B97CD6-E057-44A1-8118-4198A2DA59E1}">
      <dgm:prSet/>
      <dgm:spPr/>
    </dgm:pt>
    <dgm:pt modelId="{C409FDE6-5B12-4918-B71D-6D01D512B111}" type="sibTrans" cxnId="{78B97CD6-E057-44A1-8118-4198A2DA59E1}">
      <dgm:prSet/>
      <dgm:spPr/>
    </dgm:pt>
    <dgm:pt modelId="{DC0184C5-B9E0-4418-859E-079929DE4FCD}">
      <dgm:prSet phldr="0" custT="1"/>
      <dgm:spPr/>
      <dgm:t>
        <a:bodyPr vert="horz" wrap="square"/>
        <a:lstStyle/>
        <a:p>
          <a:pPr>
            <a:lnSpc>
              <a:spcPct val="100000"/>
            </a:lnSpc>
            <a:spcBef>
              <a:spcPct val="0"/>
            </a:spcBef>
            <a:spcAft>
              <a:spcPct val="35000"/>
            </a:spcAft>
          </a:pPr>
          <a:r>
            <a:rPr lang="zh-CN" sz="1800">
              <a:solidFill>
                <a:schemeClr val="tx1">
                  <a:lumMod val="75000"/>
                  <a:lumOff val="25000"/>
                </a:schemeClr>
              </a:solidFill>
              <a:latin typeface="微软雅黑" panose="020B0503020204020204" pitchFamily="34" charset="-122"/>
              <a:ea typeface="微软雅黑" panose="020B0503020204020204" pitchFamily="34" charset="-122"/>
            </a:rPr>
            <a:t>审核</a:t>
          </a:r>
        </a:p>
      </dgm:t>
    </dgm:pt>
    <dgm:pt modelId="{C25F1C2C-EDE2-46A6-907E-CC742B45AF07}" type="parTrans" cxnId="{921AFC75-8D07-4CC8-9A61-67BA07C108F2}">
      <dgm:prSet/>
      <dgm:spPr/>
    </dgm:pt>
    <dgm:pt modelId="{3737B8AF-A704-4AEF-8FF7-52573C3E127D}" type="sibTrans" cxnId="{921AFC75-8D07-4CC8-9A61-67BA07C108F2}">
      <dgm:prSet/>
      <dgm:spPr/>
    </dgm:pt>
    <dgm:pt modelId="{F3610FD5-CB40-4155-A302-E1ED46CA7965}">
      <dgm:prSet phldrT="[文本]" phldr="0" custT="1"/>
      <dgm:spPr/>
      <dgm:t>
        <a:bodyPr vert="horz" wrap="square"/>
        <a:lstStyle/>
        <a:p>
          <a:pPr>
            <a:lnSpc>
              <a:spcPct val="100000"/>
            </a:lnSpc>
            <a:spcBef>
              <a:spcPct val="0"/>
            </a:spcBef>
            <a:spcAft>
              <a:spcPct val="35000"/>
            </a:spcAft>
          </a:pPr>
          <a:r>
            <a:rPr lang="zh-CN" altLang="en-US" sz="1800">
              <a:solidFill>
                <a:schemeClr val="tx1">
                  <a:lumMod val="75000"/>
                  <a:lumOff val="25000"/>
                </a:schemeClr>
              </a:solidFill>
              <a:latin typeface="微软雅黑" panose="020B0503020204020204" pitchFamily="34" charset="-122"/>
              <a:ea typeface="微软雅黑" panose="020B0503020204020204" pitchFamily="34" charset="-122"/>
            </a:rPr>
            <a:t>公示</a:t>
          </a:r>
        </a:p>
      </dgm:t>
    </dgm:pt>
    <dgm:pt modelId="{5412155B-9E11-4BF1-82F9-EADF6AFF0F60}" type="parTrans" cxnId="{303E9571-3F4B-4C66-8884-D0DE697D2E63}">
      <dgm:prSet/>
      <dgm:spPr/>
    </dgm:pt>
    <dgm:pt modelId="{0E659347-3E53-4D9E-9630-9B59FF0356FD}" type="sibTrans" cxnId="{303E9571-3F4B-4C66-8884-D0DE697D2E63}">
      <dgm:prSet/>
      <dgm:spPr/>
    </dgm:pt>
    <dgm:pt modelId="{241A2FD8-6E45-4DB7-B0B4-8D448711C1BF}">
      <dgm:prSet phldr="0" custT="1"/>
      <dgm:spPr/>
      <dgm:t>
        <a:bodyPr vert="horz" wrap="square"/>
        <a:lstStyle/>
        <a:p>
          <a:pPr>
            <a:lnSpc>
              <a:spcPct val="100000"/>
            </a:lnSpc>
            <a:spcBef>
              <a:spcPct val="0"/>
            </a:spcBef>
            <a:spcAft>
              <a:spcPct val="35000"/>
            </a:spcAft>
          </a:pPr>
          <a:r>
            <a:rPr lang="zh-CN" sz="1800">
              <a:solidFill>
                <a:schemeClr val="tx1">
                  <a:lumMod val="75000"/>
                  <a:lumOff val="25000"/>
                </a:schemeClr>
              </a:solidFill>
              <a:latin typeface="微软雅黑" panose="020B0503020204020204" pitchFamily="34" charset="-122"/>
              <a:ea typeface="微软雅黑" panose="020B0503020204020204" pitchFamily="34" charset="-122"/>
            </a:rPr>
            <a:t>拨付</a:t>
          </a:r>
        </a:p>
      </dgm:t>
    </dgm:pt>
    <dgm:pt modelId="{5EE8B4CA-3927-4690-ABC4-95DE13BCAF69}" type="parTrans" cxnId="{A4576B7E-7D90-462C-976C-AEAF96499F87}">
      <dgm:prSet/>
      <dgm:spPr/>
    </dgm:pt>
    <dgm:pt modelId="{0979EE55-6AAA-4206-93D1-D0D6CAE843D4}" type="sibTrans" cxnId="{A4576B7E-7D90-462C-976C-AEAF96499F87}">
      <dgm:prSet/>
      <dgm:spPr/>
    </dgm:pt>
    <dgm:pt modelId="{FF5EBCE2-33A1-4410-8CCE-241621ACBF4A}" type="pres">
      <dgm:prSet presAssocID="{0F9C1A87-648F-4FA3-8298-F7FF69248063}" presName="CompostProcess" presStyleCnt="0">
        <dgm:presLayoutVars>
          <dgm:dir/>
          <dgm:resizeHandles val="exact"/>
        </dgm:presLayoutVars>
      </dgm:prSet>
      <dgm:spPr/>
    </dgm:pt>
    <dgm:pt modelId="{5C766BF9-8E89-4CF9-B19C-78006AB9D0FF}" type="pres">
      <dgm:prSet presAssocID="{0F9C1A87-648F-4FA3-8298-F7FF69248063}" presName="arrow" presStyleLbl="bgShp" presStyleIdx="0" presStyleCnt="1"/>
      <dgm:spPr/>
    </dgm:pt>
    <dgm:pt modelId="{44C3D485-6283-4E5E-8A42-8B1B6385595E}" type="pres">
      <dgm:prSet presAssocID="{0F9C1A87-648F-4FA3-8298-F7FF69248063}" presName="linearProcess" presStyleCnt="0"/>
      <dgm:spPr/>
    </dgm:pt>
    <dgm:pt modelId="{88977C2E-9DA8-43F7-869A-FA4A7946B9D0}" type="pres">
      <dgm:prSet presAssocID="{220DFBB3-6A2B-48E2-96FE-229E7135E226}" presName="textNode" presStyleLbl="node1" presStyleIdx="0" presStyleCnt="5">
        <dgm:presLayoutVars>
          <dgm:bulletEnabled val="1"/>
        </dgm:presLayoutVars>
      </dgm:prSet>
      <dgm:spPr/>
    </dgm:pt>
    <dgm:pt modelId="{409696F9-775D-4DF9-8C31-B566981A86A8}" type="pres">
      <dgm:prSet presAssocID="{3E8FE182-047D-4DBF-B997-A26D7EF167CE}" presName="sibTrans" presStyleCnt="0"/>
      <dgm:spPr/>
    </dgm:pt>
    <dgm:pt modelId="{B0141BFD-552C-43F6-9DD9-B107954BE5A0}" type="pres">
      <dgm:prSet presAssocID="{2BAA06EE-C86F-49AF-99BB-79BA0A7024A5}" presName="textNode" presStyleLbl="node1" presStyleIdx="1" presStyleCnt="5">
        <dgm:presLayoutVars>
          <dgm:bulletEnabled val="1"/>
        </dgm:presLayoutVars>
      </dgm:prSet>
      <dgm:spPr/>
    </dgm:pt>
    <dgm:pt modelId="{1B3EEB7B-99F3-4351-A080-D5700D4E3F26}" type="pres">
      <dgm:prSet presAssocID="{C409FDE6-5B12-4918-B71D-6D01D512B111}" presName="sibTrans" presStyleCnt="0"/>
      <dgm:spPr/>
    </dgm:pt>
    <dgm:pt modelId="{56BED8BF-8B65-4A26-8F41-5CF9CCF02B5E}" type="pres">
      <dgm:prSet presAssocID="{DC0184C5-B9E0-4418-859E-079929DE4FCD}" presName="textNode" presStyleLbl="node1" presStyleIdx="2" presStyleCnt="5">
        <dgm:presLayoutVars>
          <dgm:bulletEnabled val="1"/>
        </dgm:presLayoutVars>
      </dgm:prSet>
      <dgm:spPr/>
    </dgm:pt>
    <dgm:pt modelId="{20D1B1A7-9A81-4CD7-9E6D-865CE6920174}" type="pres">
      <dgm:prSet presAssocID="{3737B8AF-A704-4AEF-8FF7-52573C3E127D}" presName="sibTrans" presStyleCnt="0"/>
      <dgm:spPr/>
    </dgm:pt>
    <dgm:pt modelId="{42404743-5237-4B72-A3D1-12E21DAAED91}" type="pres">
      <dgm:prSet presAssocID="{F3610FD5-CB40-4155-A302-E1ED46CA7965}" presName="textNode" presStyleLbl="node1" presStyleIdx="3" presStyleCnt="5">
        <dgm:presLayoutVars>
          <dgm:bulletEnabled val="1"/>
        </dgm:presLayoutVars>
      </dgm:prSet>
      <dgm:spPr/>
    </dgm:pt>
    <dgm:pt modelId="{9F1D75F0-BC1F-4A1F-A45E-CF9862A53821}" type="pres">
      <dgm:prSet presAssocID="{0E659347-3E53-4D9E-9630-9B59FF0356FD}" presName="sibTrans" presStyleCnt="0"/>
      <dgm:spPr/>
    </dgm:pt>
    <dgm:pt modelId="{0488CABC-36FD-4E66-8A7F-1A7B0C9A4EDC}" type="pres">
      <dgm:prSet presAssocID="{241A2FD8-6E45-4DB7-B0B4-8D448711C1BF}" presName="textNode" presStyleLbl="node1" presStyleIdx="4" presStyleCnt="5">
        <dgm:presLayoutVars>
          <dgm:bulletEnabled val="1"/>
        </dgm:presLayoutVars>
      </dgm:prSet>
      <dgm:spPr/>
    </dgm:pt>
  </dgm:ptLst>
  <dgm:cxnLst>
    <dgm:cxn modelId="{51AF5340-20FC-440D-93DA-612D34DA7AA0}" type="presOf" srcId="{DC0184C5-B9E0-4418-859E-079929DE4FCD}" destId="{56BED8BF-8B65-4A26-8F41-5CF9CCF02B5E}" srcOrd="0" destOrd="0" presId="urn:microsoft.com/office/officeart/2005/8/layout/hProcess9#2"/>
    <dgm:cxn modelId="{303E9571-3F4B-4C66-8884-D0DE697D2E63}" srcId="{0F9C1A87-648F-4FA3-8298-F7FF69248063}" destId="{F3610FD5-CB40-4155-A302-E1ED46CA7965}" srcOrd="3" destOrd="0" parTransId="{5412155B-9E11-4BF1-82F9-EADF6AFF0F60}" sibTransId="{0E659347-3E53-4D9E-9630-9B59FF0356FD}"/>
    <dgm:cxn modelId="{9DE2F972-37A0-4F3D-899A-7B8BE09728A8}" type="presOf" srcId="{241A2FD8-6E45-4DB7-B0B4-8D448711C1BF}" destId="{0488CABC-36FD-4E66-8A7F-1A7B0C9A4EDC}" srcOrd="0" destOrd="0" presId="urn:microsoft.com/office/officeart/2005/8/layout/hProcess9#2"/>
    <dgm:cxn modelId="{921AFC75-8D07-4CC8-9A61-67BA07C108F2}" srcId="{0F9C1A87-648F-4FA3-8298-F7FF69248063}" destId="{DC0184C5-B9E0-4418-859E-079929DE4FCD}" srcOrd="2" destOrd="0" parTransId="{C25F1C2C-EDE2-46A6-907E-CC742B45AF07}" sibTransId="{3737B8AF-A704-4AEF-8FF7-52573C3E127D}"/>
    <dgm:cxn modelId="{A4576B7E-7D90-462C-976C-AEAF96499F87}" srcId="{0F9C1A87-648F-4FA3-8298-F7FF69248063}" destId="{241A2FD8-6E45-4DB7-B0B4-8D448711C1BF}" srcOrd="4" destOrd="0" parTransId="{5EE8B4CA-3927-4690-ABC4-95DE13BCAF69}" sibTransId="{0979EE55-6AAA-4206-93D1-D0D6CAE843D4}"/>
    <dgm:cxn modelId="{D83BCC85-22EE-49FB-9B1F-65492A221129}" srcId="{0F9C1A87-648F-4FA3-8298-F7FF69248063}" destId="{220DFBB3-6A2B-48E2-96FE-229E7135E226}" srcOrd="0" destOrd="0" parTransId="{6799A159-375E-48BE-AABD-9A2FE821DAF2}" sibTransId="{3E8FE182-047D-4DBF-B997-A26D7EF167CE}"/>
    <dgm:cxn modelId="{CE4172A1-DDF1-4CD7-A277-6A5AD8320A47}" type="presOf" srcId="{0F9C1A87-648F-4FA3-8298-F7FF69248063}" destId="{FF5EBCE2-33A1-4410-8CCE-241621ACBF4A}" srcOrd="0" destOrd="0" presId="urn:microsoft.com/office/officeart/2005/8/layout/hProcess9#2"/>
    <dgm:cxn modelId="{7AEAE8B2-550F-4293-B009-4AC63FC0F9A0}" type="presOf" srcId="{2BAA06EE-C86F-49AF-99BB-79BA0A7024A5}" destId="{B0141BFD-552C-43F6-9DD9-B107954BE5A0}" srcOrd="0" destOrd="0" presId="urn:microsoft.com/office/officeart/2005/8/layout/hProcess9#2"/>
    <dgm:cxn modelId="{92929EBF-0756-4088-B8AC-34B120D03063}" type="presOf" srcId="{F3610FD5-CB40-4155-A302-E1ED46CA7965}" destId="{42404743-5237-4B72-A3D1-12E21DAAED91}" srcOrd="0" destOrd="0" presId="urn:microsoft.com/office/officeart/2005/8/layout/hProcess9#2"/>
    <dgm:cxn modelId="{78B97CD6-E057-44A1-8118-4198A2DA59E1}" srcId="{0F9C1A87-648F-4FA3-8298-F7FF69248063}" destId="{2BAA06EE-C86F-49AF-99BB-79BA0A7024A5}" srcOrd="1" destOrd="0" parTransId="{A5CFD625-30CE-461F-8B81-D06F77FA42EF}" sibTransId="{C409FDE6-5B12-4918-B71D-6D01D512B111}"/>
    <dgm:cxn modelId="{4B3CC7E8-007F-4872-AF13-E2CD7CBDBC04}" type="presOf" srcId="{220DFBB3-6A2B-48E2-96FE-229E7135E226}" destId="{88977C2E-9DA8-43F7-869A-FA4A7946B9D0}" srcOrd="0" destOrd="0" presId="urn:microsoft.com/office/officeart/2005/8/layout/hProcess9#2"/>
    <dgm:cxn modelId="{E6427CF8-F34C-487A-9C52-8444309FB0B5}" type="presParOf" srcId="{FF5EBCE2-33A1-4410-8CCE-241621ACBF4A}" destId="{5C766BF9-8E89-4CF9-B19C-78006AB9D0FF}" srcOrd="0" destOrd="0" presId="urn:microsoft.com/office/officeart/2005/8/layout/hProcess9#2"/>
    <dgm:cxn modelId="{01B12227-7C8F-4BCB-A1E9-7478632D4709}" type="presParOf" srcId="{FF5EBCE2-33A1-4410-8CCE-241621ACBF4A}" destId="{44C3D485-6283-4E5E-8A42-8B1B6385595E}" srcOrd="1" destOrd="0" presId="urn:microsoft.com/office/officeart/2005/8/layout/hProcess9#2"/>
    <dgm:cxn modelId="{12C100AD-A167-40A1-B9B2-1CFEA5CBDD69}" type="presParOf" srcId="{44C3D485-6283-4E5E-8A42-8B1B6385595E}" destId="{88977C2E-9DA8-43F7-869A-FA4A7946B9D0}" srcOrd="0" destOrd="0" presId="urn:microsoft.com/office/officeart/2005/8/layout/hProcess9#2"/>
    <dgm:cxn modelId="{651B36BD-8111-4C03-8352-528A1127E382}" type="presParOf" srcId="{44C3D485-6283-4E5E-8A42-8B1B6385595E}" destId="{409696F9-775D-4DF9-8C31-B566981A86A8}" srcOrd="1" destOrd="0" presId="urn:microsoft.com/office/officeart/2005/8/layout/hProcess9#2"/>
    <dgm:cxn modelId="{F35B4264-8B14-457F-B5C6-103CACB61EC7}" type="presParOf" srcId="{44C3D485-6283-4E5E-8A42-8B1B6385595E}" destId="{B0141BFD-552C-43F6-9DD9-B107954BE5A0}" srcOrd="2" destOrd="0" presId="urn:microsoft.com/office/officeart/2005/8/layout/hProcess9#2"/>
    <dgm:cxn modelId="{9D796935-234A-416B-BCDA-F2554D132AD0}" type="presParOf" srcId="{44C3D485-6283-4E5E-8A42-8B1B6385595E}" destId="{1B3EEB7B-99F3-4351-A080-D5700D4E3F26}" srcOrd="3" destOrd="0" presId="urn:microsoft.com/office/officeart/2005/8/layout/hProcess9#2"/>
    <dgm:cxn modelId="{9B1364E4-339E-4615-9F48-9E886C6354B6}" type="presParOf" srcId="{44C3D485-6283-4E5E-8A42-8B1B6385595E}" destId="{56BED8BF-8B65-4A26-8F41-5CF9CCF02B5E}" srcOrd="4" destOrd="0" presId="urn:microsoft.com/office/officeart/2005/8/layout/hProcess9#2"/>
    <dgm:cxn modelId="{A52CCBAD-BD62-4A75-826A-A017E36679E0}" type="presParOf" srcId="{44C3D485-6283-4E5E-8A42-8B1B6385595E}" destId="{20D1B1A7-9A81-4CD7-9E6D-865CE6920174}" srcOrd="5" destOrd="0" presId="urn:microsoft.com/office/officeart/2005/8/layout/hProcess9#2"/>
    <dgm:cxn modelId="{FFD77886-A5AF-4E63-8000-B512E7ADD514}" type="presParOf" srcId="{44C3D485-6283-4E5E-8A42-8B1B6385595E}" destId="{42404743-5237-4B72-A3D1-12E21DAAED91}" srcOrd="6" destOrd="0" presId="urn:microsoft.com/office/officeart/2005/8/layout/hProcess9#2"/>
    <dgm:cxn modelId="{450D13D4-B6CC-47D2-8786-5F7BF141FDB1}" type="presParOf" srcId="{44C3D485-6283-4E5E-8A42-8B1B6385595E}" destId="{9F1D75F0-BC1F-4A1F-A45E-CF9862A53821}" srcOrd="7" destOrd="0" presId="urn:microsoft.com/office/officeart/2005/8/layout/hProcess9#2"/>
    <dgm:cxn modelId="{48271520-E594-4E90-96A9-EE7040BDF256}" type="presParOf" srcId="{44C3D485-6283-4E5E-8A42-8B1B6385595E}" destId="{0488CABC-36FD-4E66-8A7F-1A7B0C9A4EDC}" srcOrd="8" destOrd="0" presId="urn:microsoft.com/office/officeart/2005/8/layout/hProcess9#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66BF9-8E89-4CF9-B19C-78006AB9D0FF}">
      <dsp:nvSpPr>
        <dsp:cNvPr id="0" name=""/>
        <dsp:cNvSpPr/>
      </dsp:nvSpPr>
      <dsp:spPr>
        <a:xfrm>
          <a:off x="437721" y="0"/>
          <a:ext cx="4960842" cy="1800225"/>
        </a:xfrm>
        <a:prstGeom prst="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977C2E-9DA8-43F7-869A-FA4A7946B9D0}">
      <dsp:nvSpPr>
        <dsp:cNvPr id="0" name=""/>
        <dsp:cNvSpPr/>
      </dsp:nvSpPr>
      <dsp:spPr>
        <a:xfrm>
          <a:off x="44" y="540067"/>
          <a:ext cx="1798921" cy="720090"/>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公开举荐（自荐）</a:t>
          </a:r>
        </a:p>
      </dsp:txBody>
      <dsp:txXfrm>
        <a:off x="35196" y="575219"/>
        <a:ext cx="1728617" cy="649786"/>
      </dsp:txXfrm>
    </dsp:sp>
    <dsp:sp modelId="{B0141BFD-552C-43F6-9DD9-B107954BE5A0}">
      <dsp:nvSpPr>
        <dsp:cNvPr id="0" name=""/>
        <dsp:cNvSpPr/>
      </dsp:nvSpPr>
      <dsp:spPr>
        <a:xfrm>
          <a:off x="2018681" y="540067"/>
          <a:ext cx="1798921" cy="720090"/>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ts val="1100"/>
            </a:lnSpc>
            <a:spcBef>
              <a:spcPct val="0"/>
            </a:spcBef>
            <a:spcAft>
              <a:spcPts val="0"/>
            </a:spcAft>
            <a:buNone/>
          </a:pPr>
          <a:r>
            <a:rPr lang="zh-CN" altLang="en-US" sz="1400" kern="1200" dirty="0">
              <a:solidFill>
                <a:schemeClr val="tx1">
                  <a:lumMod val="75000"/>
                  <a:lumOff val="25000"/>
                </a:schemeClr>
              </a:solidFill>
              <a:latin typeface="微软雅黑" panose="020B0503020204020204" pitchFamily="34" charset="-122"/>
              <a:ea typeface="微软雅黑" panose="020B0503020204020204" pitchFamily="34" charset="-122"/>
            </a:rPr>
            <a:t>研究审议</a:t>
          </a:r>
        </a:p>
        <a:p>
          <a:pPr marL="0" lvl="0" indent="0" algn="ctr" defTabSz="622300">
            <a:lnSpc>
              <a:spcPts val="1100"/>
            </a:lnSpc>
            <a:spcBef>
              <a:spcPct val="0"/>
            </a:spcBef>
            <a:spcAft>
              <a:spcPts val="0"/>
            </a:spcAft>
            <a:buNone/>
          </a:pPr>
          <a:r>
            <a:rPr lang="zh-CN" altLang="en-US" sz="800" kern="1200" dirty="0">
              <a:solidFill>
                <a:schemeClr val="tx1">
                  <a:lumMod val="50000"/>
                  <a:lumOff val="50000"/>
                </a:schemeClr>
              </a:solidFill>
              <a:latin typeface="微软雅黑" panose="020B0503020204020204" pitchFamily="34" charset="-122"/>
              <a:ea typeface="微软雅黑" panose="020B0503020204020204" pitchFamily="34" charset="-122"/>
            </a:rPr>
            <a:t>对申报人选进行资格审查，研究并拟定建议人选，提交市委人才工作领导小组办公室会议审议确定</a:t>
          </a:r>
        </a:p>
      </dsp:txBody>
      <dsp:txXfrm>
        <a:off x="2053833" y="575219"/>
        <a:ext cx="1728617" cy="649786"/>
      </dsp:txXfrm>
    </dsp:sp>
    <dsp:sp modelId="{56BED8BF-8B65-4A26-8F41-5CF9CCF02B5E}">
      <dsp:nvSpPr>
        <dsp:cNvPr id="0" name=""/>
        <dsp:cNvSpPr/>
      </dsp:nvSpPr>
      <dsp:spPr>
        <a:xfrm>
          <a:off x="4037318" y="540067"/>
          <a:ext cx="1798921" cy="720090"/>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ts val="1100"/>
            </a:lnSpc>
            <a:spcBef>
              <a:spcPct val="0"/>
            </a:spcBef>
            <a:spcAft>
              <a:spcPts val="0"/>
            </a:spcAft>
            <a:buNone/>
          </a:pPr>
          <a:r>
            <a:rPr altLang="en-US" sz="1400" kern="1200" dirty="0" err="1">
              <a:solidFill>
                <a:schemeClr val="tx1">
                  <a:lumMod val="75000"/>
                  <a:lumOff val="25000"/>
                </a:schemeClr>
              </a:solidFill>
              <a:latin typeface="微软雅黑" panose="020B0503020204020204" pitchFamily="34" charset="-122"/>
              <a:ea typeface="微软雅黑" panose="020B0503020204020204" pitchFamily="34" charset="-122"/>
            </a:rPr>
            <a:t>发文聘任</a:t>
          </a:r>
          <a:endParaRPr altLang="en-US" sz="1400" kern="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0" lvl="0" indent="0" algn="ctr" defTabSz="622300">
            <a:lnSpc>
              <a:spcPts val="1100"/>
            </a:lnSpc>
            <a:spcBef>
              <a:spcPct val="0"/>
            </a:spcBef>
            <a:spcAft>
              <a:spcPts val="0"/>
            </a:spcAft>
            <a:buNone/>
          </a:pPr>
          <a:r>
            <a:rPr altLang="en-US" sz="800" kern="1200" dirty="0" err="1">
              <a:solidFill>
                <a:schemeClr val="tx1">
                  <a:lumMod val="50000"/>
                  <a:lumOff val="50000"/>
                </a:schemeClr>
              </a:solidFill>
              <a:latin typeface="微软雅黑" panose="020B0503020204020204" pitchFamily="34" charset="-122"/>
              <a:ea typeface="微软雅黑" panose="020B0503020204020204" pitchFamily="34" charset="-122"/>
            </a:rPr>
            <a:t>由市委人才工作领导小组办公室发文公布，颁发聘书</a:t>
          </a:r>
          <a:endParaRPr altLang="en-US" sz="800" kern="1200" dirty="0">
            <a:solidFill>
              <a:schemeClr val="tx1">
                <a:lumMod val="50000"/>
                <a:lumOff val="50000"/>
              </a:schemeClr>
            </a:solidFill>
            <a:latin typeface="微软雅黑" panose="020B0503020204020204" pitchFamily="34" charset="-122"/>
            <a:ea typeface="微软雅黑" panose="020B0503020204020204" pitchFamily="34" charset="-122"/>
          </a:endParaRPr>
        </a:p>
      </dsp:txBody>
      <dsp:txXfrm>
        <a:off x="4072470" y="575219"/>
        <a:ext cx="1728617" cy="6497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66BF9-8E89-4CF9-B19C-78006AB9D0FF}">
      <dsp:nvSpPr>
        <dsp:cNvPr id="0" name=""/>
        <dsp:cNvSpPr/>
      </dsp:nvSpPr>
      <dsp:spPr>
        <a:xfrm>
          <a:off x="471820" y="0"/>
          <a:ext cx="5347303" cy="1800225"/>
        </a:xfrm>
        <a:prstGeom prst="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977C2E-9DA8-43F7-869A-FA4A7946B9D0}">
      <dsp:nvSpPr>
        <dsp:cNvPr id="0" name=""/>
        <dsp:cNvSpPr/>
      </dsp:nvSpPr>
      <dsp:spPr>
        <a:xfrm>
          <a:off x="1843" y="540067"/>
          <a:ext cx="1109516" cy="720090"/>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a:solidFill>
                <a:schemeClr val="tx1">
                  <a:lumMod val="75000"/>
                  <a:lumOff val="25000"/>
                </a:schemeClr>
              </a:solidFill>
              <a:latin typeface="微软雅黑" panose="020B0503020204020204" pitchFamily="34" charset="-122"/>
              <a:ea typeface="微软雅黑" panose="020B0503020204020204" pitchFamily="34" charset="-122"/>
              <a:sym typeface="+mn-ea"/>
            </a:rPr>
            <a:t>备案</a:t>
          </a:r>
        </a:p>
      </dsp:txBody>
      <dsp:txXfrm>
        <a:off x="36995" y="575219"/>
        <a:ext cx="1039212" cy="649786"/>
      </dsp:txXfrm>
    </dsp:sp>
    <dsp:sp modelId="{B0141BFD-552C-43F6-9DD9-B107954BE5A0}">
      <dsp:nvSpPr>
        <dsp:cNvPr id="0" name=""/>
        <dsp:cNvSpPr/>
      </dsp:nvSpPr>
      <dsp:spPr>
        <a:xfrm>
          <a:off x="1296278" y="540067"/>
          <a:ext cx="1109516" cy="720090"/>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a:solidFill>
                <a:schemeClr val="tx1">
                  <a:lumMod val="75000"/>
                  <a:lumOff val="25000"/>
                </a:schemeClr>
              </a:solidFill>
              <a:latin typeface="微软雅黑" panose="020B0503020204020204" pitchFamily="34" charset="-122"/>
              <a:ea typeface="微软雅黑" panose="020B0503020204020204" pitchFamily="34" charset="-122"/>
            </a:rPr>
            <a:t>申请</a:t>
          </a:r>
        </a:p>
      </dsp:txBody>
      <dsp:txXfrm>
        <a:off x="1331430" y="575219"/>
        <a:ext cx="1039212" cy="649786"/>
      </dsp:txXfrm>
    </dsp:sp>
    <dsp:sp modelId="{56BED8BF-8B65-4A26-8F41-5CF9CCF02B5E}">
      <dsp:nvSpPr>
        <dsp:cNvPr id="0" name=""/>
        <dsp:cNvSpPr/>
      </dsp:nvSpPr>
      <dsp:spPr>
        <a:xfrm>
          <a:off x="2590714" y="540067"/>
          <a:ext cx="1109516" cy="720090"/>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sz="1800" kern="1200">
              <a:solidFill>
                <a:schemeClr val="tx1">
                  <a:lumMod val="75000"/>
                  <a:lumOff val="25000"/>
                </a:schemeClr>
              </a:solidFill>
              <a:latin typeface="微软雅黑" panose="020B0503020204020204" pitchFamily="34" charset="-122"/>
              <a:ea typeface="微软雅黑" panose="020B0503020204020204" pitchFamily="34" charset="-122"/>
            </a:rPr>
            <a:t>审核</a:t>
          </a:r>
        </a:p>
      </dsp:txBody>
      <dsp:txXfrm>
        <a:off x="2625866" y="575219"/>
        <a:ext cx="1039212" cy="649786"/>
      </dsp:txXfrm>
    </dsp:sp>
    <dsp:sp modelId="{42404743-5237-4B72-A3D1-12E21DAAED91}">
      <dsp:nvSpPr>
        <dsp:cNvPr id="0" name=""/>
        <dsp:cNvSpPr/>
      </dsp:nvSpPr>
      <dsp:spPr>
        <a:xfrm>
          <a:off x="3885150" y="540067"/>
          <a:ext cx="1109516" cy="720090"/>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a:solidFill>
                <a:schemeClr val="tx1">
                  <a:lumMod val="75000"/>
                  <a:lumOff val="25000"/>
                </a:schemeClr>
              </a:solidFill>
              <a:latin typeface="微软雅黑" panose="020B0503020204020204" pitchFamily="34" charset="-122"/>
              <a:ea typeface="微软雅黑" panose="020B0503020204020204" pitchFamily="34" charset="-122"/>
            </a:rPr>
            <a:t>公示</a:t>
          </a:r>
        </a:p>
      </dsp:txBody>
      <dsp:txXfrm>
        <a:off x="3920302" y="575219"/>
        <a:ext cx="1039212" cy="649786"/>
      </dsp:txXfrm>
    </dsp:sp>
    <dsp:sp modelId="{0488CABC-36FD-4E66-8A7F-1A7B0C9A4EDC}">
      <dsp:nvSpPr>
        <dsp:cNvPr id="0" name=""/>
        <dsp:cNvSpPr/>
      </dsp:nvSpPr>
      <dsp:spPr>
        <a:xfrm>
          <a:off x="5179585" y="540067"/>
          <a:ext cx="1109516" cy="720090"/>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sz="1800" kern="1200">
              <a:solidFill>
                <a:schemeClr val="tx1">
                  <a:lumMod val="75000"/>
                  <a:lumOff val="25000"/>
                </a:schemeClr>
              </a:solidFill>
              <a:latin typeface="微软雅黑" panose="020B0503020204020204" pitchFamily="34" charset="-122"/>
              <a:ea typeface="微软雅黑" panose="020B0503020204020204" pitchFamily="34" charset="-122"/>
            </a:rPr>
            <a:t>拨付</a:t>
          </a:r>
        </a:p>
      </dsp:txBody>
      <dsp:txXfrm>
        <a:off x="5214737" y="575219"/>
        <a:ext cx="1039212" cy="64978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1">
  <dgm:title val=""/>
  <dgm:desc val=""/>
  <dgm:catLst>
    <dgm:cat type="process" pri="5000"/>
    <dgm:cat type="convert" pri="13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2">
  <dgm:title val=""/>
  <dgm:desc val=""/>
  <dgm:catLst>
    <dgm:cat type="process" pri="5000"/>
    <dgm:cat type="convert" pri="13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endParaRPr lang="zh-CN" altLang="en-US" dirty="0"/>
          </a:p>
        </p:txBody>
      </p:sp>
      <p:sp>
        <p:nvSpPr>
          <p:cNvPr id="4" name="页脚占位符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5B90BBA1-E94D-4065-8391-BA188956040D}"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zh-CN" altLang="en-US"/>
          </a:p>
        </p:txBody>
      </p:sp>
      <p:sp>
        <p:nvSpPr>
          <p:cNvPr id="4" name="幻灯片图像占位符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t>‹#›</a:t>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0DE8276-9CC9-41D5-AD97-1783F1C22DDC}" type="datetime1">
              <a:rPr lang="zh-CN" altLang="en-US" smtClean="0"/>
              <a:t>2022/5/17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5" name="文本框 12"/>
          <p:cNvSpPr txBox="1">
            <a:spLocks noChangeArrowheads="1"/>
          </p:cNvSpPr>
          <p:nvPr userDrawn="1"/>
        </p:nvSpPr>
        <p:spPr bwMode="auto">
          <a:xfrm>
            <a:off x="467544" y="195486"/>
            <a:ext cx="1796090" cy="281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panose="020B0300000000000000" charset="-122"/>
              </a:defRPr>
            </a:lvl1pPr>
            <a:lvl2pPr marL="742950" indent="-285750">
              <a:defRPr>
                <a:solidFill>
                  <a:schemeClr val="tx1"/>
                </a:solidFill>
                <a:latin typeface="Open Sans" panose="020B0606030504020204" pitchFamily="34" charset="0"/>
                <a:ea typeface="冬青黑体简体中文 W3" panose="020B0300000000000000" charset="-122"/>
              </a:defRPr>
            </a:lvl2pPr>
            <a:lvl3pPr marL="1143000" indent="-228600">
              <a:defRPr>
                <a:solidFill>
                  <a:schemeClr val="tx1"/>
                </a:solidFill>
                <a:latin typeface="Open Sans" panose="020B0606030504020204" pitchFamily="34" charset="0"/>
                <a:ea typeface="冬青黑体简体中文 W3" panose="020B0300000000000000" charset="-122"/>
              </a:defRPr>
            </a:lvl3pPr>
            <a:lvl4pPr marL="1600200" indent="-228600">
              <a:defRPr>
                <a:solidFill>
                  <a:schemeClr val="tx1"/>
                </a:solidFill>
                <a:latin typeface="Open Sans" panose="020B0606030504020204" pitchFamily="34" charset="0"/>
                <a:ea typeface="冬青黑体简体中文 W3" panose="020B0300000000000000" charset="-122"/>
              </a:defRPr>
            </a:lvl4pPr>
            <a:lvl5pPr marL="2057400" indent="-228600">
              <a:defRPr>
                <a:solidFill>
                  <a:schemeClr val="tx1"/>
                </a:solidFill>
                <a:latin typeface="Open Sans" panose="020B0606030504020204" pitchFamily="34" charset="0"/>
                <a:ea typeface="冬青黑体简体中文 W3" panose="020B0300000000000000"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添加标题文字</a:t>
            </a:r>
          </a:p>
        </p:txBody>
      </p:sp>
      <p:sp>
        <p:nvSpPr>
          <p:cNvPr id="10" name="矩形 9"/>
          <p:cNvSpPr/>
          <p:nvPr userDrawn="1"/>
        </p:nvSpPr>
        <p:spPr>
          <a:xfrm>
            <a:off x="0" y="195486"/>
            <a:ext cx="323528" cy="2880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D1A75E6-F21A-491B-8252-93E4502DDCFA}" type="datetime1">
              <a:rPr lang="zh-CN" altLang="en-US" smtClean="0"/>
              <a:t>2022/5/17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工作回顾</a:t>
            </a:r>
          </a:p>
        </p:txBody>
      </p:sp>
      <p:sp>
        <p:nvSpPr>
          <p:cNvPr id="15" name="文本框 38"/>
          <p:cNvSpPr txBox="1"/>
          <p:nvPr userDrawn="1"/>
        </p:nvSpPr>
        <p:spPr>
          <a:xfrm>
            <a:off x="899592" y="432889"/>
            <a:ext cx="892058"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Work review</a:t>
            </a:r>
            <a:endParaRPr lang="zh-CN" altLang="en-US" sz="1050" dirty="0">
              <a:solidFill>
                <a:schemeClr val="tx1">
                  <a:lumMod val="50000"/>
                  <a:lumOff val="50000"/>
                </a:schemeClr>
              </a:solidFill>
              <a:cs typeface="+mn-ea"/>
              <a:sym typeface="+mn-lt"/>
            </a:endParaRPr>
          </a:p>
        </p:txBody>
      </p:sp>
      <p:pic>
        <p:nvPicPr>
          <p:cNvPr id="10"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504" y="123478"/>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1"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9903" y="1328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3CD30BE-3CEB-410F-851D-32BC23242D64}" type="datetime1">
              <a:rPr lang="zh-CN" altLang="en-US" smtClean="0"/>
              <a:t>2022/5/17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自我评价</a:t>
            </a:r>
          </a:p>
        </p:txBody>
      </p:sp>
      <p:sp>
        <p:nvSpPr>
          <p:cNvPr id="15" name="文本框 38"/>
          <p:cNvSpPr txBox="1"/>
          <p:nvPr userDrawn="1"/>
        </p:nvSpPr>
        <p:spPr>
          <a:xfrm>
            <a:off x="899592" y="432889"/>
            <a:ext cx="1012283"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Self-evaluation</a:t>
            </a:r>
            <a:endParaRPr lang="zh-CN" altLang="en-US" sz="1050" dirty="0">
              <a:solidFill>
                <a:schemeClr val="tx1">
                  <a:lumMod val="50000"/>
                  <a:lumOff val="50000"/>
                </a:schemeClr>
              </a:solidFill>
              <a:cs typeface="+mn-ea"/>
              <a:sym typeface="+mn-lt"/>
            </a:endParaRPr>
          </a:p>
        </p:txBody>
      </p:sp>
      <p:pic>
        <p:nvPicPr>
          <p:cNvPr id="10"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504" y="123478"/>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1"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9903" y="1328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9ACBA83-5228-4484-874F-D1EEA0556DF9}" type="datetime1">
              <a:rPr lang="zh-CN" altLang="en-US" smtClean="0"/>
              <a:t>2022/5/17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工作体会</a:t>
            </a:r>
          </a:p>
        </p:txBody>
      </p:sp>
      <p:sp>
        <p:nvSpPr>
          <p:cNvPr id="15" name="文本框 38"/>
          <p:cNvSpPr txBox="1"/>
          <p:nvPr userDrawn="1"/>
        </p:nvSpPr>
        <p:spPr>
          <a:xfrm>
            <a:off x="899592" y="432889"/>
            <a:ext cx="1126097"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Work experience</a:t>
            </a:r>
            <a:endParaRPr lang="zh-CN" altLang="en-US" sz="1050" dirty="0">
              <a:solidFill>
                <a:schemeClr val="tx1">
                  <a:lumMod val="50000"/>
                  <a:lumOff val="50000"/>
                </a:schemeClr>
              </a:solidFill>
              <a:cs typeface="+mn-ea"/>
              <a:sym typeface="+mn-lt"/>
            </a:endParaRPr>
          </a:p>
        </p:txBody>
      </p:sp>
      <p:pic>
        <p:nvPicPr>
          <p:cNvPr id="10"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504" y="123478"/>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1"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9903" y="1328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8BAA551-E7E1-4956-92B5-88FF3AAC8F12}" type="datetime1">
              <a:rPr lang="zh-CN" altLang="en-US" smtClean="0"/>
              <a:t>2022/5/17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4" name="文本框 37"/>
          <p:cNvSpPr txBox="1"/>
          <p:nvPr userDrawn="1"/>
        </p:nvSpPr>
        <p:spPr>
          <a:xfrm>
            <a:off x="899592" y="239588"/>
            <a:ext cx="1451506"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工作规划和展望</a:t>
            </a:r>
          </a:p>
        </p:txBody>
      </p:sp>
      <p:sp>
        <p:nvSpPr>
          <p:cNvPr id="15" name="文本框 38"/>
          <p:cNvSpPr txBox="1"/>
          <p:nvPr userDrawn="1"/>
        </p:nvSpPr>
        <p:spPr>
          <a:xfrm>
            <a:off x="899592" y="432889"/>
            <a:ext cx="1584556"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Job planning and Outlook</a:t>
            </a:r>
            <a:endParaRPr lang="zh-CN" altLang="en-US" sz="1050" dirty="0">
              <a:solidFill>
                <a:schemeClr val="tx1">
                  <a:lumMod val="50000"/>
                  <a:lumOff val="50000"/>
                </a:schemeClr>
              </a:solidFill>
              <a:cs typeface="+mn-ea"/>
              <a:sym typeface="+mn-lt"/>
            </a:endParaRPr>
          </a:p>
        </p:txBody>
      </p:sp>
      <p:pic>
        <p:nvPicPr>
          <p:cNvPr id="10"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504" y="123478"/>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1"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9903" y="1328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false"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62AD74BA-4D91-436D-A30D-736340981C68}" type="datetime1">
              <a:rPr lang="zh-CN" altLang="en-US" smtClean="0"/>
              <a:t>2022/5/17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70F15A6-E82C-4E1E-834E-C415C51F7DF3}" type="slidenum">
              <a:rPr lang="zh-CN" altLang="en-US" smtClean="0"/>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panose="020B0300000000000000" charset="-122"/>
              </a:defRPr>
            </a:lvl1pPr>
            <a:lvl2pPr marL="742950" indent="-285750">
              <a:defRPr>
                <a:solidFill>
                  <a:schemeClr val="tx1"/>
                </a:solidFill>
                <a:latin typeface="Open Sans" panose="020B0606030504020204" pitchFamily="34" charset="0"/>
                <a:ea typeface="冬青黑体简体中文 W3" panose="020B0300000000000000" charset="-122"/>
              </a:defRPr>
            </a:lvl2pPr>
            <a:lvl3pPr marL="1143000" indent="-228600">
              <a:defRPr>
                <a:solidFill>
                  <a:schemeClr val="tx1"/>
                </a:solidFill>
                <a:latin typeface="Open Sans" panose="020B0606030504020204" pitchFamily="34" charset="0"/>
                <a:ea typeface="冬青黑体简体中文 W3" panose="020B0300000000000000" charset="-122"/>
              </a:defRPr>
            </a:lvl3pPr>
            <a:lvl4pPr marL="1600200" indent="-228600">
              <a:defRPr>
                <a:solidFill>
                  <a:schemeClr val="tx1"/>
                </a:solidFill>
                <a:latin typeface="Open Sans" panose="020B0606030504020204" pitchFamily="34" charset="0"/>
                <a:ea typeface="冬青黑体简体中文 W3" panose="020B0300000000000000" charset="-122"/>
              </a:defRPr>
            </a:lvl4pPr>
            <a:lvl5pPr marL="2057400" indent="-228600">
              <a:defRPr>
                <a:solidFill>
                  <a:schemeClr val="tx1"/>
                </a:solidFill>
                <a:latin typeface="Open Sans" panose="020B0606030504020204" pitchFamily="34" charset="0"/>
                <a:ea typeface="冬青黑体简体中文 W3" panose="020B0300000000000000"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panose="020B0300000000000000"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69B3B32C-1A9B-46CF-BB2E-B9205482757D}" type="datetime1">
              <a:rPr lang="zh-CN" altLang="en-US" smtClean="0"/>
              <a:t>2022/5/17</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1.wav"/><Relationship Id="rId7" Type="http://schemas.openxmlformats.org/officeDocument/2006/relationships/image" Target="../media/image5.png"/><Relationship Id="rId2" Type="http://schemas.microsoft.com/office/2007/relationships/media" Target="../media/media1.wav"/><Relationship Id="rId1" Type="http://schemas.openxmlformats.org/officeDocument/2006/relationships/tags" Target="../tags/tag1.xml"/><Relationship Id="rId6" Type="http://schemas.openxmlformats.org/officeDocument/2006/relationships/image" Target="../media/image4.jpe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audio" Target="../media/media2.wav"/><Relationship Id="rId13" Type="http://schemas.openxmlformats.org/officeDocument/2006/relationships/image" Target="../media/image7.jpeg"/><Relationship Id="rId3" Type="http://schemas.openxmlformats.org/officeDocument/2006/relationships/tags" Target="../tags/tag4.xml"/><Relationship Id="rId7" Type="http://schemas.microsoft.com/office/2007/relationships/media" Target="../media/media2.wav"/><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9.xml"/><Relationship Id="rId5" Type="http://schemas.openxmlformats.org/officeDocument/2006/relationships/tags" Target="../tags/tag6.xml"/><Relationship Id="rId10" Type="http://schemas.openxmlformats.org/officeDocument/2006/relationships/tags" Target="../tags/tag9.xml"/><Relationship Id="rId4" Type="http://schemas.openxmlformats.org/officeDocument/2006/relationships/tags" Target="../tags/tag5.xml"/><Relationship Id="rId9" Type="http://schemas.openxmlformats.org/officeDocument/2006/relationships/tags" Target="../tags/tag8.xml"/><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6.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media" Target="../media/media6.wav"/><Relationship Id="rId1" Type="http://schemas.openxmlformats.org/officeDocument/2006/relationships/audio" Target="NULL" TargetMode="External"/><Relationship Id="rId5" Type="http://schemas.openxmlformats.org/officeDocument/2006/relationships/image" Target="../media/image11.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media" Target="../media/media9.wav"/><Relationship Id="rId1" Type="http://schemas.openxmlformats.org/officeDocument/2006/relationships/audio" Target="NULL" TargetMode="External"/><Relationship Id="rId5" Type="http://schemas.openxmlformats.org/officeDocument/2006/relationships/image" Target="../media/image6.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10.xml"/><Relationship Id="rId7" Type="http://schemas.openxmlformats.org/officeDocument/2006/relationships/diagramColors" Target="../diagrams/colors1.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png"/><Relationship Id="rId4" Type="http://schemas.openxmlformats.org/officeDocument/2006/relationships/diagramData" Target="../diagrams/data1.xml"/><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10.xml"/><Relationship Id="rId7" Type="http://schemas.openxmlformats.org/officeDocument/2006/relationships/diagramColors" Target="../diagrams/colors2.xml"/><Relationship Id="rId2" Type="http://schemas.microsoft.com/office/2007/relationships/media" Target="../media/media12.wav"/><Relationship Id="rId1" Type="http://schemas.openxmlformats.org/officeDocument/2006/relationships/audio" Target="NULL" TargetMode="Externa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11.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17.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17.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media" Target="../media/media15.wav"/><Relationship Id="rId1" Type="http://schemas.openxmlformats.org/officeDocument/2006/relationships/audio" Target="NULL" TargetMode="External"/><Relationship Id="rId5" Type="http://schemas.openxmlformats.org/officeDocument/2006/relationships/image" Target="../media/image11.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259"/>
          <p:cNvSpPr>
            <a:spLocks noChangeArrowheads="1"/>
          </p:cNvSpPr>
          <p:nvPr/>
        </p:nvSpPr>
        <p:spPr bwMode="auto">
          <a:xfrm>
            <a:off x="3995420" y="1494155"/>
            <a:ext cx="4119880" cy="1229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buNone/>
            </a:pPr>
            <a:r>
              <a:rPr lang="zh-CN" altLang="en-US" b="1" dirty="0">
                <a:solidFill>
                  <a:schemeClr val="tx1">
                    <a:lumMod val="65000"/>
                    <a:lumOff val="35000"/>
                  </a:schemeClr>
                </a:solidFill>
                <a:latin typeface="Arial" panose="020B0604020202020204" pitchFamily="34" charset="0"/>
                <a:cs typeface="Arial" panose="020B0604020202020204" pitchFamily="34" charset="0"/>
              </a:rPr>
              <a:t>鹤山市</a:t>
            </a:r>
            <a:r>
              <a:rPr b="1" dirty="0">
                <a:solidFill>
                  <a:schemeClr val="tx1">
                    <a:lumMod val="65000"/>
                    <a:lumOff val="35000"/>
                  </a:schemeClr>
                </a:solidFill>
                <a:latin typeface="Arial" panose="020B0604020202020204" pitchFamily="34" charset="0"/>
                <a:cs typeface="Arial" panose="020B0604020202020204" pitchFamily="34" charset="0"/>
              </a:rPr>
              <a:t>“</a:t>
            </a:r>
            <a:r>
              <a:rPr b="1" dirty="0" err="1">
                <a:solidFill>
                  <a:schemeClr val="tx1">
                    <a:lumMod val="65000"/>
                    <a:lumOff val="35000"/>
                  </a:schemeClr>
                </a:solidFill>
                <a:latin typeface="Arial" panose="020B0604020202020204" pitchFamily="34" charset="0"/>
                <a:cs typeface="Arial" panose="020B0604020202020204" pitchFamily="34" charset="0"/>
              </a:rPr>
              <a:t>鹤才伯乐</a:t>
            </a:r>
            <a:r>
              <a:rPr b="1" dirty="0">
                <a:solidFill>
                  <a:schemeClr val="tx1">
                    <a:lumMod val="65000"/>
                    <a:lumOff val="35000"/>
                  </a:schemeClr>
                </a:solidFill>
                <a:latin typeface="Arial" panose="020B0604020202020204" pitchFamily="34" charset="0"/>
                <a:cs typeface="Arial" panose="020B0604020202020204" pitchFamily="34" charset="0"/>
              </a:rPr>
              <a:t>”</a:t>
            </a:r>
            <a:endParaRPr lang="en-US" b="1" dirty="0">
              <a:solidFill>
                <a:schemeClr val="tx1">
                  <a:lumMod val="65000"/>
                  <a:lumOff val="35000"/>
                </a:schemeClr>
              </a:solidFill>
              <a:latin typeface="Arial" panose="020B0604020202020204" pitchFamily="34" charset="0"/>
              <a:cs typeface="Arial" panose="020B0604020202020204" pitchFamily="34" charset="0"/>
            </a:endParaRPr>
          </a:p>
          <a:p>
            <a:pPr algn="ctr">
              <a:lnSpc>
                <a:spcPct val="120000"/>
              </a:lnSpc>
              <a:buNone/>
            </a:pPr>
            <a:r>
              <a:rPr b="1" dirty="0" err="1">
                <a:solidFill>
                  <a:schemeClr val="tx1">
                    <a:lumMod val="65000"/>
                    <a:lumOff val="35000"/>
                  </a:schemeClr>
                </a:solidFill>
                <a:latin typeface="Arial" panose="020B0604020202020204" pitchFamily="34" charset="0"/>
                <a:cs typeface="Arial" panose="020B0604020202020204" pitchFamily="34" charset="0"/>
              </a:rPr>
              <a:t>社会化引才激励办法</a:t>
            </a:r>
            <a:endParaRPr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5" name="Freeform 5"/>
          <p:cNvSpPr/>
          <p:nvPr/>
        </p:nvSpPr>
        <p:spPr bwMode="auto">
          <a:xfrm>
            <a:off x="1404646" y="2661194"/>
            <a:ext cx="2015226" cy="779160"/>
          </a:xfrm>
          <a:custGeom>
            <a:avLst/>
            <a:gdLst>
              <a:gd name="T0" fmla="*/ 155 w 1401"/>
              <a:gd name="T1" fmla="*/ 0 h 441"/>
              <a:gd name="T2" fmla="*/ 0 w 1401"/>
              <a:gd name="T3" fmla="*/ 441 h 441"/>
              <a:gd name="T4" fmla="*/ 1230 w 1401"/>
              <a:gd name="T5" fmla="*/ 441 h 441"/>
              <a:gd name="T6" fmla="*/ 1401 w 1401"/>
              <a:gd name="T7" fmla="*/ 0 h 441"/>
              <a:gd name="T8" fmla="*/ 155 w 1401"/>
              <a:gd name="T9" fmla="*/ 0 h 441"/>
            </a:gdLst>
            <a:ahLst/>
            <a:cxnLst>
              <a:cxn ang="0">
                <a:pos x="T0" y="T1"/>
              </a:cxn>
              <a:cxn ang="0">
                <a:pos x="T2" y="T3"/>
              </a:cxn>
              <a:cxn ang="0">
                <a:pos x="T4" y="T5"/>
              </a:cxn>
              <a:cxn ang="0">
                <a:pos x="T6" y="T7"/>
              </a:cxn>
              <a:cxn ang="0">
                <a:pos x="T8" y="T9"/>
              </a:cxn>
            </a:cxnLst>
            <a:rect l="0" t="0" r="r" b="b"/>
            <a:pathLst>
              <a:path w="1401" h="441">
                <a:moveTo>
                  <a:pt x="155" y="0"/>
                </a:moveTo>
                <a:lnTo>
                  <a:pt x="0" y="441"/>
                </a:lnTo>
                <a:lnTo>
                  <a:pt x="1230" y="441"/>
                </a:lnTo>
                <a:lnTo>
                  <a:pt x="1401" y="0"/>
                </a:lnTo>
                <a:lnTo>
                  <a:pt x="155" y="0"/>
                </a:lnTo>
                <a:close/>
              </a:path>
            </a:pathLst>
          </a:custGeom>
          <a:solidFill>
            <a:schemeClr val="accent2"/>
          </a:solidFill>
          <a:ln>
            <a:noFill/>
          </a:ln>
        </p:spPr>
        <p:txBody>
          <a:bodyPr vert="horz" wrap="square" lIns="91428" tIns="45714" rIns="91428" bIns="45714" numCol="1" anchor="t" anchorCtr="0" compatLnSpc="1"/>
          <a:lstStyle/>
          <a:p>
            <a:endParaRPr lang="zh-CN" altLang="en-US" sz="1400" dirty="0"/>
          </a:p>
        </p:txBody>
      </p:sp>
      <p:sp>
        <p:nvSpPr>
          <p:cNvPr id="17" name="Freeform 6"/>
          <p:cNvSpPr/>
          <p:nvPr/>
        </p:nvSpPr>
        <p:spPr bwMode="auto">
          <a:xfrm>
            <a:off x="-440552" y="921863"/>
            <a:ext cx="2050534" cy="571788"/>
          </a:xfrm>
          <a:custGeom>
            <a:avLst/>
            <a:gdLst>
              <a:gd name="T0" fmla="*/ 171 w 1806"/>
              <a:gd name="T1" fmla="*/ 0 h 410"/>
              <a:gd name="T2" fmla="*/ 0 w 1806"/>
              <a:gd name="T3" fmla="*/ 410 h 410"/>
              <a:gd name="T4" fmla="*/ 1650 w 1806"/>
              <a:gd name="T5" fmla="*/ 410 h 410"/>
              <a:gd name="T6" fmla="*/ 1806 w 1806"/>
              <a:gd name="T7" fmla="*/ 0 h 410"/>
              <a:gd name="T8" fmla="*/ 171 w 1806"/>
              <a:gd name="T9" fmla="*/ 0 h 410"/>
            </a:gdLst>
            <a:ahLst/>
            <a:cxnLst>
              <a:cxn ang="0">
                <a:pos x="T0" y="T1"/>
              </a:cxn>
              <a:cxn ang="0">
                <a:pos x="T2" y="T3"/>
              </a:cxn>
              <a:cxn ang="0">
                <a:pos x="T4" y="T5"/>
              </a:cxn>
              <a:cxn ang="0">
                <a:pos x="T6" y="T7"/>
              </a:cxn>
              <a:cxn ang="0">
                <a:pos x="T8" y="T9"/>
              </a:cxn>
            </a:cxnLst>
            <a:rect l="0" t="0" r="r" b="b"/>
            <a:pathLst>
              <a:path w="1806" h="410">
                <a:moveTo>
                  <a:pt x="171" y="0"/>
                </a:moveTo>
                <a:lnTo>
                  <a:pt x="0" y="410"/>
                </a:lnTo>
                <a:lnTo>
                  <a:pt x="1650" y="410"/>
                </a:lnTo>
                <a:lnTo>
                  <a:pt x="1806" y="0"/>
                </a:lnTo>
                <a:lnTo>
                  <a:pt x="171" y="0"/>
                </a:lnTo>
                <a:close/>
              </a:path>
            </a:pathLst>
          </a:custGeom>
          <a:solidFill>
            <a:schemeClr val="accent1"/>
          </a:solidFill>
          <a:ln>
            <a:noFill/>
          </a:ln>
        </p:spPr>
        <p:txBody>
          <a:bodyPr vert="horz" wrap="square" lIns="91428" tIns="45714" rIns="91428" bIns="45714" numCol="1" anchor="t" anchorCtr="0" compatLnSpc="1"/>
          <a:lstStyle/>
          <a:p>
            <a:endParaRPr lang="zh-CN" altLang="en-US" sz="1400" dirty="0"/>
          </a:p>
        </p:txBody>
      </p:sp>
      <p:sp>
        <p:nvSpPr>
          <p:cNvPr id="20" name="Freeform 7"/>
          <p:cNvSpPr/>
          <p:nvPr/>
        </p:nvSpPr>
        <p:spPr bwMode="auto">
          <a:xfrm>
            <a:off x="-757227" y="1204088"/>
            <a:ext cx="4388163" cy="2364487"/>
          </a:xfrm>
          <a:custGeom>
            <a:avLst/>
            <a:gdLst>
              <a:gd name="T0" fmla="*/ 436 w 2585"/>
              <a:gd name="T1" fmla="*/ 0 h 1134"/>
              <a:gd name="T2" fmla="*/ 0 w 2585"/>
              <a:gd name="T3" fmla="*/ 1134 h 1134"/>
              <a:gd name="T4" fmla="*/ 2149 w 2585"/>
              <a:gd name="T5" fmla="*/ 1134 h 1134"/>
              <a:gd name="T6" fmla="*/ 2585 w 2585"/>
              <a:gd name="T7" fmla="*/ 0 h 1134"/>
              <a:gd name="T8" fmla="*/ 436 w 2585"/>
              <a:gd name="T9" fmla="*/ 0 h 1134"/>
            </a:gdLst>
            <a:ahLst/>
            <a:cxnLst>
              <a:cxn ang="0">
                <a:pos x="T0" y="T1"/>
              </a:cxn>
              <a:cxn ang="0">
                <a:pos x="T2" y="T3"/>
              </a:cxn>
              <a:cxn ang="0">
                <a:pos x="T4" y="T5"/>
              </a:cxn>
              <a:cxn ang="0">
                <a:pos x="T6" y="T7"/>
              </a:cxn>
              <a:cxn ang="0">
                <a:pos x="T8" y="T9"/>
              </a:cxn>
            </a:cxnLst>
            <a:rect l="0" t="0" r="r" b="b"/>
            <a:pathLst>
              <a:path w="2585" h="1134">
                <a:moveTo>
                  <a:pt x="436" y="0"/>
                </a:moveTo>
                <a:lnTo>
                  <a:pt x="0" y="1134"/>
                </a:lnTo>
                <a:lnTo>
                  <a:pt x="2149" y="1134"/>
                </a:lnTo>
                <a:lnTo>
                  <a:pt x="2585" y="0"/>
                </a:lnTo>
                <a:lnTo>
                  <a:pt x="436" y="0"/>
                </a:lnTo>
                <a:close/>
              </a:path>
            </a:pathLst>
          </a:custGeom>
          <a:blipFill dpi="0" rotWithShape="1">
            <a:blip r:embed="rId6" cstate="print"/>
            <a:srcRect/>
            <a:stretch>
              <a:fillRect/>
            </a:stretch>
          </a:blipFill>
          <a:ln>
            <a:noFill/>
          </a:ln>
        </p:spPr>
        <p:txBody>
          <a:bodyPr vert="horz" wrap="square" lIns="91428" tIns="45714" rIns="91428" bIns="45714" numCol="1" anchor="t" anchorCtr="0" compatLnSpc="1"/>
          <a:lstStyle/>
          <a:p>
            <a:endParaRPr lang="zh-CN" altLang="en-US" sz="1400" dirty="0"/>
          </a:p>
        </p:txBody>
      </p:sp>
      <p:sp>
        <p:nvSpPr>
          <p:cNvPr id="22" name="Freeform 8"/>
          <p:cNvSpPr/>
          <p:nvPr/>
        </p:nvSpPr>
        <p:spPr bwMode="auto">
          <a:xfrm>
            <a:off x="-520097" y="3206653"/>
            <a:ext cx="2415447" cy="949273"/>
          </a:xfrm>
          <a:custGeom>
            <a:avLst/>
            <a:gdLst>
              <a:gd name="T0" fmla="*/ 233 w 1869"/>
              <a:gd name="T1" fmla="*/ 0 h 598"/>
              <a:gd name="T2" fmla="*/ 0 w 1869"/>
              <a:gd name="T3" fmla="*/ 598 h 598"/>
              <a:gd name="T4" fmla="*/ 1635 w 1869"/>
              <a:gd name="T5" fmla="*/ 598 h 598"/>
              <a:gd name="T6" fmla="*/ 1869 w 1869"/>
              <a:gd name="T7" fmla="*/ 0 h 598"/>
              <a:gd name="T8" fmla="*/ 233 w 1869"/>
              <a:gd name="T9" fmla="*/ 0 h 598"/>
            </a:gdLst>
            <a:ahLst/>
            <a:cxnLst>
              <a:cxn ang="0">
                <a:pos x="T0" y="T1"/>
              </a:cxn>
              <a:cxn ang="0">
                <a:pos x="T2" y="T3"/>
              </a:cxn>
              <a:cxn ang="0">
                <a:pos x="T4" y="T5"/>
              </a:cxn>
              <a:cxn ang="0">
                <a:pos x="T6" y="T7"/>
              </a:cxn>
              <a:cxn ang="0">
                <a:pos x="T8" y="T9"/>
              </a:cxn>
            </a:cxnLst>
            <a:rect l="0" t="0" r="r" b="b"/>
            <a:pathLst>
              <a:path w="1869" h="598">
                <a:moveTo>
                  <a:pt x="233" y="0"/>
                </a:moveTo>
                <a:lnTo>
                  <a:pt x="0" y="598"/>
                </a:lnTo>
                <a:lnTo>
                  <a:pt x="1635" y="598"/>
                </a:lnTo>
                <a:lnTo>
                  <a:pt x="1869" y="0"/>
                </a:lnTo>
                <a:lnTo>
                  <a:pt x="233" y="0"/>
                </a:lnTo>
                <a:close/>
              </a:path>
            </a:pathLst>
          </a:custGeom>
          <a:solidFill>
            <a:schemeClr val="accent4"/>
          </a:solidFill>
          <a:ln>
            <a:noFill/>
          </a:ln>
        </p:spPr>
        <p:txBody>
          <a:bodyPr vert="horz" wrap="square" lIns="91428" tIns="45714" rIns="91428" bIns="45714" numCol="1" anchor="t" anchorCtr="0" compatLnSpc="1"/>
          <a:lstStyle/>
          <a:p>
            <a:endParaRPr lang="zh-CN" altLang="en-US" sz="1400" dirty="0"/>
          </a:p>
        </p:txBody>
      </p:sp>
      <p:sp>
        <p:nvSpPr>
          <p:cNvPr id="3" name="矩形 2"/>
          <p:cNvSpPr/>
          <p:nvPr/>
        </p:nvSpPr>
        <p:spPr>
          <a:xfrm>
            <a:off x="3995420" y="3147695"/>
            <a:ext cx="937260" cy="762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pic>
        <p:nvPicPr>
          <p:cNvPr id="5" name="图片 4" descr="1"/>
          <p:cNvPicPr>
            <a:picLocks noChangeAspect="1"/>
          </p:cNvPicPr>
          <p:nvPr/>
        </p:nvPicPr>
        <p:blipFill>
          <a:blip r:embed="rId7"/>
          <a:stretch>
            <a:fillRect/>
          </a:stretch>
        </p:blipFill>
        <p:spPr>
          <a:xfrm>
            <a:off x="4946650" y="2957195"/>
            <a:ext cx="3568700" cy="1198880"/>
          </a:xfrm>
          <a:prstGeom prst="rect">
            <a:avLst/>
          </a:prstGeom>
        </p:spPr>
      </p:pic>
      <p:pic>
        <p:nvPicPr>
          <p:cNvPr id="2" name="音频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440738" y="4440238"/>
            <a:ext cx="487362" cy="487362"/>
          </a:xfrm>
          <a:prstGeom prst="rect">
            <a:avLst/>
          </a:prstGeom>
        </p:spPr>
      </p:pic>
    </p:spTree>
    <p:custDataLst>
      <p:tags r:id="rId1"/>
    </p:custDataLst>
  </p:cSld>
  <p:clrMapOvr>
    <a:masterClrMapping/>
  </p:clrMapOvr>
  <p:transition spd="med" advTm="14781">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accel="4000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0-#ppt_w/2"/>
                                          </p:val>
                                        </p:tav>
                                        <p:tav tm="100000">
                                          <p:val>
                                            <p:strVal val="#ppt_x"/>
                                          </p:val>
                                        </p:tav>
                                      </p:tavLst>
                                    </p:anim>
                                    <p:anim calcmode="lin" valueType="num">
                                      <p:cBhvr additive="base">
                                        <p:cTn id="12" dur="125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250" fill="hold"/>
                                        <p:tgtEl>
                                          <p:spTgt spid="17"/>
                                        </p:tgtEl>
                                        <p:attrNameLst>
                                          <p:attrName>ppt_x</p:attrName>
                                        </p:attrNameLst>
                                      </p:cBhvr>
                                      <p:tavLst>
                                        <p:tav tm="0">
                                          <p:val>
                                            <p:strVal val="0-#ppt_w/2"/>
                                          </p:val>
                                        </p:tav>
                                        <p:tav tm="100000">
                                          <p:val>
                                            <p:strVal val="#ppt_x"/>
                                          </p:val>
                                        </p:tav>
                                      </p:tavLst>
                                    </p:anim>
                                    <p:anim calcmode="lin" valueType="num">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250" fill="hold"/>
                                        <p:tgtEl>
                                          <p:spTgt spid="20"/>
                                        </p:tgtEl>
                                        <p:attrNameLst>
                                          <p:attrName>ppt_x</p:attrName>
                                        </p:attrNameLst>
                                      </p:cBhvr>
                                      <p:tavLst>
                                        <p:tav tm="0">
                                          <p:val>
                                            <p:strVal val="0-#ppt_w/2"/>
                                          </p:val>
                                        </p:tav>
                                        <p:tav tm="100000">
                                          <p:val>
                                            <p:strVal val="#ppt_x"/>
                                          </p:val>
                                        </p:tav>
                                      </p:tavLst>
                                    </p:anim>
                                    <p:anim calcmode="lin" valueType="num">
                                      <p:cBhvr additive="base">
                                        <p:cTn id="20" dur="125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accel="4000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1250" fill="hold"/>
                                        <p:tgtEl>
                                          <p:spTgt spid="22"/>
                                        </p:tgtEl>
                                        <p:attrNameLst>
                                          <p:attrName>ppt_x</p:attrName>
                                        </p:attrNameLst>
                                      </p:cBhvr>
                                      <p:tavLst>
                                        <p:tav tm="0">
                                          <p:val>
                                            <p:strVal val="0-#ppt_w/2"/>
                                          </p:val>
                                        </p:tav>
                                        <p:tav tm="100000">
                                          <p:val>
                                            <p:strVal val="#ppt_x"/>
                                          </p:val>
                                        </p:tav>
                                      </p:tavLst>
                                    </p:anim>
                                    <p:anim calcmode="lin" valueType="num">
                                      <p:cBhvr additive="base">
                                        <p:cTn id="24" dur="1250" fill="hold"/>
                                        <p:tgtEl>
                                          <p:spTgt spid="22"/>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anim calcmode="lin" valueType="num">
                                      <p:cBhvr>
                                        <p:cTn id="3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3"/>
                                        </p:tgtEl>
                                      </p:cBhvr>
                                    </p:animEffect>
                                  </p:childTnLst>
                                </p:cTn>
                              </p:par>
                            </p:childTnLst>
                          </p:cTn>
                        </p:par>
                        <p:par>
                          <p:cTn id="33" fill="hold">
                            <p:stCondLst>
                              <p:cond delay="260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3"/>
                                        </p:tgtEl>
                                      </p:cBhvr>
                                    </p:animEffect>
                                    <p:animScale>
                                      <p:cBhvr>
                                        <p:cTn id="36"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
                </p:tgtEl>
              </p:cMediaNode>
            </p:audio>
          </p:childTnLst>
        </p:cTn>
      </p:par>
    </p:tnLst>
    <p:bldLst>
      <p:bldP spid="13" grpId="0" bldLvl="0" animBg="1"/>
      <p:bldP spid="13" grpId="1" bldLvl="0" animBg="1"/>
      <p:bldP spid="15" grpId="0" animBg="1"/>
      <p:bldP spid="17" grpId="0" animBg="1"/>
      <p:bldP spid="20" grpId="0" bldLvl="0" animBg="1"/>
      <p:bldP spid="2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8470" y="466725"/>
            <a:ext cx="3930650" cy="3873500"/>
            <a:chOff x="722" y="735"/>
            <a:chExt cx="6190" cy="6100"/>
          </a:xfrm>
        </p:grpSpPr>
        <p:sp>
          <p:nvSpPr>
            <p:cNvPr id="70" name="Freeform 6"/>
            <p:cNvSpPr/>
            <p:nvPr/>
          </p:nvSpPr>
          <p:spPr bwMode="auto">
            <a:xfrm>
              <a:off x="1405" y="1956"/>
              <a:ext cx="1462" cy="1462"/>
            </a:xfrm>
            <a:custGeom>
              <a:avLst/>
              <a:gdLst>
                <a:gd name="T0" fmla="*/ 510 w 1020"/>
                <a:gd name="T1" fmla="*/ 0 h 1020"/>
                <a:gd name="T2" fmla="*/ 1020 w 1020"/>
                <a:gd name="T3" fmla="*/ 510 h 1020"/>
                <a:gd name="T4" fmla="*/ 1020 w 1020"/>
                <a:gd name="T5" fmla="*/ 510 h 1020"/>
                <a:gd name="T6" fmla="*/ 510 w 1020"/>
                <a:gd name="T7" fmla="*/ 1020 h 1020"/>
                <a:gd name="T8" fmla="*/ 510 w 1020"/>
                <a:gd name="T9" fmla="*/ 1020 h 1020"/>
                <a:gd name="T10" fmla="*/ 0 w 1020"/>
                <a:gd name="T11" fmla="*/ 510 h 1020"/>
                <a:gd name="T12" fmla="*/ 510 w 1020"/>
                <a:gd name="T13" fmla="*/ 0 h 1020"/>
              </a:gdLst>
              <a:ahLst/>
              <a:cxnLst>
                <a:cxn ang="0">
                  <a:pos x="T0" y="T1"/>
                </a:cxn>
                <a:cxn ang="0">
                  <a:pos x="T2" y="T3"/>
                </a:cxn>
                <a:cxn ang="0">
                  <a:pos x="T4" y="T5"/>
                </a:cxn>
                <a:cxn ang="0">
                  <a:pos x="T6" y="T7"/>
                </a:cxn>
                <a:cxn ang="0">
                  <a:pos x="T8" y="T9"/>
                </a:cxn>
                <a:cxn ang="0">
                  <a:pos x="T10" y="T11"/>
                </a:cxn>
                <a:cxn ang="0">
                  <a:pos x="T12" y="T13"/>
                </a:cxn>
              </a:cxnLst>
              <a:rect l="0" t="0" r="r" b="b"/>
              <a:pathLst>
                <a:path w="1020" h="1020">
                  <a:moveTo>
                    <a:pt x="510" y="0"/>
                  </a:moveTo>
                  <a:lnTo>
                    <a:pt x="1020" y="510"/>
                  </a:lnTo>
                  <a:lnTo>
                    <a:pt x="1020" y="510"/>
                  </a:lnTo>
                  <a:lnTo>
                    <a:pt x="510" y="1020"/>
                  </a:lnTo>
                  <a:lnTo>
                    <a:pt x="510" y="1020"/>
                  </a:lnTo>
                  <a:lnTo>
                    <a:pt x="0" y="510"/>
                  </a:lnTo>
                  <a:lnTo>
                    <a:pt x="510" y="0"/>
                  </a:lnTo>
                  <a:close/>
                </a:path>
              </a:pathLst>
            </a:custGeom>
            <a:solidFill>
              <a:schemeClr val="accent3"/>
            </a:solidFill>
            <a:ln w="0">
              <a:noFill/>
              <a:prstDash val="solid"/>
              <a:round/>
            </a:ln>
          </p:spPr>
          <p:txBody>
            <a:bodyPr vert="horz" wrap="square" lIns="0" tIns="0" rIns="0" bIns="0" numCol="1" anchor="ctr" anchorCtr="1" compatLnSpc="1"/>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1" name="Freeform 8"/>
            <p:cNvSpPr/>
            <p:nvPr/>
          </p:nvSpPr>
          <p:spPr bwMode="auto">
            <a:xfrm>
              <a:off x="2191" y="1498"/>
              <a:ext cx="3994" cy="3990"/>
            </a:xfrm>
            <a:custGeom>
              <a:avLst/>
              <a:gdLst>
                <a:gd name="T0" fmla="*/ 929 w 1857"/>
                <a:gd name="T1" fmla="*/ 0 h 1855"/>
                <a:gd name="T2" fmla="*/ 1857 w 1857"/>
                <a:gd name="T3" fmla="*/ 928 h 1855"/>
                <a:gd name="T4" fmla="*/ 929 w 1857"/>
                <a:gd name="T5" fmla="*/ 1855 h 1855"/>
                <a:gd name="T6" fmla="*/ 0 w 1857"/>
                <a:gd name="T7" fmla="*/ 928 h 1855"/>
                <a:gd name="T8" fmla="*/ 929 w 1857"/>
                <a:gd name="T9" fmla="*/ 0 h 1855"/>
              </a:gdLst>
              <a:ahLst/>
              <a:cxnLst>
                <a:cxn ang="0">
                  <a:pos x="T0" y="T1"/>
                </a:cxn>
                <a:cxn ang="0">
                  <a:pos x="T2" y="T3"/>
                </a:cxn>
                <a:cxn ang="0">
                  <a:pos x="T4" y="T5"/>
                </a:cxn>
                <a:cxn ang="0">
                  <a:pos x="T6" y="T7"/>
                </a:cxn>
                <a:cxn ang="0">
                  <a:pos x="T8" y="T9"/>
                </a:cxn>
              </a:cxnLst>
              <a:rect l="0" t="0" r="r" b="b"/>
              <a:pathLst>
                <a:path w="1857" h="1855">
                  <a:moveTo>
                    <a:pt x="929" y="0"/>
                  </a:moveTo>
                  <a:lnTo>
                    <a:pt x="1857" y="928"/>
                  </a:lnTo>
                  <a:lnTo>
                    <a:pt x="929" y="1855"/>
                  </a:lnTo>
                  <a:lnTo>
                    <a:pt x="0" y="928"/>
                  </a:lnTo>
                  <a:lnTo>
                    <a:pt x="929" y="0"/>
                  </a:lnTo>
                  <a:close/>
                </a:path>
              </a:pathLst>
            </a:custGeom>
            <a:solidFill>
              <a:schemeClr val="accent2"/>
            </a:solidFill>
            <a:ln w="0">
              <a:noFill/>
              <a:prstDash val="solid"/>
              <a:round/>
            </a:ln>
          </p:spPr>
          <p:txBody>
            <a:bodyPr vert="horz" wrap="square" lIns="91428" tIns="45714" rIns="91428" bIns="45714" numCol="1" anchor="t" anchorCtr="0" compatLnSpc="1"/>
            <a:lstStyle/>
            <a:p>
              <a:endParaRPr lang="zh-CN" altLang="en-US" sz="1400" dirty="0"/>
            </a:p>
          </p:txBody>
        </p:sp>
        <p:sp>
          <p:nvSpPr>
            <p:cNvPr id="72" name="Freeform 9"/>
            <p:cNvSpPr/>
            <p:nvPr/>
          </p:nvSpPr>
          <p:spPr bwMode="auto">
            <a:xfrm>
              <a:off x="722" y="3596"/>
              <a:ext cx="2839" cy="2839"/>
            </a:xfrm>
            <a:custGeom>
              <a:avLst/>
              <a:gdLst>
                <a:gd name="T0" fmla="*/ 660 w 1320"/>
                <a:gd name="T1" fmla="*/ 0 h 1320"/>
                <a:gd name="T2" fmla="*/ 1320 w 1320"/>
                <a:gd name="T3" fmla="*/ 660 h 1320"/>
                <a:gd name="T4" fmla="*/ 1320 w 1320"/>
                <a:gd name="T5" fmla="*/ 660 h 1320"/>
                <a:gd name="T6" fmla="*/ 660 w 1320"/>
                <a:gd name="T7" fmla="*/ 1320 h 1320"/>
                <a:gd name="T8" fmla="*/ 0 w 1320"/>
                <a:gd name="T9" fmla="*/ 660 h 1320"/>
                <a:gd name="T10" fmla="*/ 660 w 1320"/>
                <a:gd name="T11" fmla="*/ 0 h 1320"/>
                <a:gd name="T12" fmla="*/ 660 w 1320"/>
                <a:gd name="T13" fmla="*/ 0 h 1320"/>
              </a:gdLst>
              <a:ahLst/>
              <a:cxnLst>
                <a:cxn ang="0">
                  <a:pos x="T0" y="T1"/>
                </a:cxn>
                <a:cxn ang="0">
                  <a:pos x="T2" y="T3"/>
                </a:cxn>
                <a:cxn ang="0">
                  <a:pos x="T4" y="T5"/>
                </a:cxn>
                <a:cxn ang="0">
                  <a:pos x="T6" y="T7"/>
                </a:cxn>
                <a:cxn ang="0">
                  <a:pos x="T8" y="T9"/>
                </a:cxn>
                <a:cxn ang="0">
                  <a:pos x="T10" y="T11"/>
                </a:cxn>
                <a:cxn ang="0">
                  <a:pos x="T12" y="T13"/>
                </a:cxn>
              </a:cxnLst>
              <a:rect l="0" t="0" r="r" b="b"/>
              <a:pathLst>
                <a:path w="1320" h="1320">
                  <a:moveTo>
                    <a:pt x="660" y="0"/>
                  </a:moveTo>
                  <a:lnTo>
                    <a:pt x="1320" y="660"/>
                  </a:lnTo>
                  <a:lnTo>
                    <a:pt x="1320" y="660"/>
                  </a:lnTo>
                  <a:lnTo>
                    <a:pt x="660" y="1320"/>
                  </a:lnTo>
                  <a:lnTo>
                    <a:pt x="0" y="660"/>
                  </a:lnTo>
                  <a:lnTo>
                    <a:pt x="660" y="0"/>
                  </a:lnTo>
                  <a:lnTo>
                    <a:pt x="660" y="0"/>
                  </a:lnTo>
                  <a:close/>
                </a:path>
              </a:pathLst>
            </a:custGeom>
            <a:blipFill dpi="0" rotWithShape="1">
              <a:blip r:embed="rId13" cstate="print">
                <a:extLst>
                  <a:ext uri="{28A0092B-C50C-407E-A947-70E740481C1C}">
                    <a14:useLocalDpi xmlns:a14="http://schemas.microsoft.com/office/drawing/2010/main" val="0"/>
                  </a:ext>
                </a:extLst>
              </a:blip>
              <a:srcRect/>
              <a:stretch>
                <a:fillRect/>
              </a:stretch>
            </a:blipFill>
            <a:ln w="0">
              <a:noFill/>
              <a:prstDash val="solid"/>
              <a:round/>
            </a:ln>
          </p:spPr>
          <p:txBody>
            <a:bodyPr vert="horz" wrap="square" lIns="0" tIns="0" rIns="0" bIns="0" numCol="1" anchor="ctr" anchorCtr="1" compatLnSpc="1"/>
            <a:lstStyle/>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73" name="Freeform 10"/>
            <p:cNvSpPr/>
            <p:nvPr/>
          </p:nvSpPr>
          <p:spPr bwMode="auto">
            <a:xfrm>
              <a:off x="3091" y="5087"/>
              <a:ext cx="1069" cy="1069"/>
            </a:xfrm>
            <a:custGeom>
              <a:avLst/>
              <a:gdLst>
                <a:gd name="T0" fmla="*/ 307 w 613"/>
                <a:gd name="T1" fmla="*/ 0 h 613"/>
                <a:gd name="T2" fmla="*/ 613 w 613"/>
                <a:gd name="T3" fmla="*/ 307 h 613"/>
                <a:gd name="T4" fmla="*/ 307 w 613"/>
                <a:gd name="T5" fmla="*/ 613 h 613"/>
                <a:gd name="T6" fmla="*/ 0 w 613"/>
                <a:gd name="T7" fmla="*/ 307 h 613"/>
                <a:gd name="T8" fmla="*/ 307 w 613"/>
                <a:gd name="T9" fmla="*/ 0 h 613"/>
              </a:gdLst>
              <a:ahLst/>
              <a:cxnLst>
                <a:cxn ang="0">
                  <a:pos x="T0" y="T1"/>
                </a:cxn>
                <a:cxn ang="0">
                  <a:pos x="T2" y="T3"/>
                </a:cxn>
                <a:cxn ang="0">
                  <a:pos x="T4" y="T5"/>
                </a:cxn>
                <a:cxn ang="0">
                  <a:pos x="T6" y="T7"/>
                </a:cxn>
                <a:cxn ang="0">
                  <a:pos x="T8" y="T9"/>
                </a:cxn>
              </a:cxnLst>
              <a:rect l="0" t="0" r="r" b="b"/>
              <a:pathLst>
                <a:path w="613" h="613">
                  <a:moveTo>
                    <a:pt x="307" y="0"/>
                  </a:moveTo>
                  <a:lnTo>
                    <a:pt x="613" y="307"/>
                  </a:lnTo>
                  <a:lnTo>
                    <a:pt x="307" y="613"/>
                  </a:lnTo>
                  <a:lnTo>
                    <a:pt x="0" y="307"/>
                  </a:lnTo>
                  <a:lnTo>
                    <a:pt x="307" y="0"/>
                  </a:lnTo>
                  <a:close/>
                </a:path>
              </a:pathLst>
            </a:custGeom>
            <a:solidFill>
              <a:schemeClr val="accent2"/>
            </a:solidFill>
            <a:ln w="0">
              <a:noFill/>
              <a:prstDash val="solid"/>
              <a:round/>
            </a:ln>
          </p:spPr>
          <p:txBody>
            <a:bodyPr vert="horz" wrap="square" lIns="91428" tIns="45714" rIns="91428" bIns="45714" numCol="1" anchor="t" anchorCtr="0" compatLnSpc="1"/>
            <a:lstStyle/>
            <a:p>
              <a:endParaRPr lang="zh-CN" altLang="en-US" sz="1400" dirty="0"/>
            </a:p>
          </p:txBody>
        </p:sp>
        <p:sp>
          <p:nvSpPr>
            <p:cNvPr id="74" name="Freeform 12"/>
            <p:cNvSpPr/>
            <p:nvPr/>
          </p:nvSpPr>
          <p:spPr bwMode="auto">
            <a:xfrm>
              <a:off x="5634" y="2149"/>
              <a:ext cx="1278" cy="1274"/>
            </a:xfrm>
            <a:custGeom>
              <a:avLst/>
              <a:gdLst>
                <a:gd name="T0" fmla="*/ 528 w 1057"/>
                <a:gd name="T1" fmla="*/ 0 h 1054"/>
                <a:gd name="T2" fmla="*/ 1057 w 1057"/>
                <a:gd name="T3" fmla="*/ 527 h 1054"/>
                <a:gd name="T4" fmla="*/ 528 w 1057"/>
                <a:gd name="T5" fmla="*/ 1054 h 1054"/>
                <a:gd name="T6" fmla="*/ 510 w 1057"/>
                <a:gd name="T7" fmla="*/ 1037 h 1054"/>
                <a:gd name="T8" fmla="*/ 0 w 1057"/>
                <a:gd name="T9" fmla="*/ 527 h 1054"/>
                <a:gd name="T10" fmla="*/ 510 w 1057"/>
                <a:gd name="T11" fmla="*/ 17 h 1054"/>
                <a:gd name="T12" fmla="*/ 528 w 1057"/>
                <a:gd name="T13" fmla="*/ 0 h 1054"/>
              </a:gdLst>
              <a:ahLst/>
              <a:cxnLst>
                <a:cxn ang="0">
                  <a:pos x="T0" y="T1"/>
                </a:cxn>
                <a:cxn ang="0">
                  <a:pos x="T2" y="T3"/>
                </a:cxn>
                <a:cxn ang="0">
                  <a:pos x="T4" y="T5"/>
                </a:cxn>
                <a:cxn ang="0">
                  <a:pos x="T6" y="T7"/>
                </a:cxn>
                <a:cxn ang="0">
                  <a:pos x="T8" y="T9"/>
                </a:cxn>
                <a:cxn ang="0">
                  <a:pos x="T10" y="T11"/>
                </a:cxn>
                <a:cxn ang="0">
                  <a:pos x="T12" y="T13"/>
                </a:cxn>
              </a:cxnLst>
              <a:rect l="0" t="0" r="r" b="b"/>
              <a:pathLst>
                <a:path w="1057" h="1054">
                  <a:moveTo>
                    <a:pt x="528" y="0"/>
                  </a:moveTo>
                  <a:lnTo>
                    <a:pt x="1057" y="527"/>
                  </a:lnTo>
                  <a:lnTo>
                    <a:pt x="528" y="1054"/>
                  </a:lnTo>
                  <a:lnTo>
                    <a:pt x="510" y="1037"/>
                  </a:lnTo>
                  <a:lnTo>
                    <a:pt x="0" y="527"/>
                  </a:lnTo>
                  <a:lnTo>
                    <a:pt x="510" y="17"/>
                  </a:lnTo>
                  <a:lnTo>
                    <a:pt x="528" y="0"/>
                  </a:lnTo>
                  <a:close/>
                </a:path>
              </a:pathLst>
            </a:custGeom>
            <a:solidFill>
              <a:schemeClr val="accent1"/>
            </a:solidFill>
            <a:ln w="0">
              <a:noFill/>
              <a:prstDash val="solid"/>
              <a:round/>
            </a:ln>
          </p:spPr>
          <p:txBody>
            <a:bodyPr vert="horz" wrap="square" lIns="91428" tIns="45714" rIns="91428" bIns="45714" numCol="1" anchor="t" anchorCtr="0" compatLnSpc="1"/>
            <a:lstStyle/>
            <a:p>
              <a:endParaRPr lang="zh-CN" altLang="en-US" sz="1400" dirty="0"/>
            </a:p>
          </p:txBody>
        </p:sp>
        <p:sp>
          <p:nvSpPr>
            <p:cNvPr id="75" name="Freeform 7"/>
            <p:cNvSpPr/>
            <p:nvPr/>
          </p:nvSpPr>
          <p:spPr bwMode="auto">
            <a:xfrm>
              <a:off x="3311" y="6209"/>
              <a:ext cx="628" cy="626"/>
            </a:xfrm>
            <a:custGeom>
              <a:avLst/>
              <a:gdLst>
                <a:gd name="T0" fmla="*/ 145 w 292"/>
                <a:gd name="T1" fmla="*/ 0 h 291"/>
                <a:gd name="T2" fmla="*/ 292 w 292"/>
                <a:gd name="T3" fmla="*/ 146 h 291"/>
                <a:gd name="T4" fmla="*/ 145 w 292"/>
                <a:gd name="T5" fmla="*/ 291 h 291"/>
                <a:gd name="T6" fmla="*/ 0 w 292"/>
                <a:gd name="T7" fmla="*/ 146 h 291"/>
                <a:gd name="T8" fmla="*/ 145 w 292"/>
                <a:gd name="T9" fmla="*/ 0 h 291"/>
              </a:gdLst>
              <a:ahLst/>
              <a:cxnLst>
                <a:cxn ang="0">
                  <a:pos x="T0" y="T1"/>
                </a:cxn>
                <a:cxn ang="0">
                  <a:pos x="T2" y="T3"/>
                </a:cxn>
                <a:cxn ang="0">
                  <a:pos x="T4" y="T5"/>
                </a:cxn>
                <a:cxn ang="0">
                  <a:pos x="T6" y="T7"/>
                </a:cxn>
                <a:cxn ang="0">
                  <a:pos x="T8" y="T9"/>
                </a:cxn>
              </a:cxnLst>
              <a:rect l="0" t="0" r="r" b="b"/>
              <a:pathLst>
                <a:path w="292" h="291">
                  <a:moveTo>
                    <a:pt x="145" y="0"/>
                  </a:moveTo>
                  <a:lnTo>
                    <a:pt x="292" y="146"/>
                  </a:lnTo>
                  <a:lnTo>
                    <a:pt x="145" y="291"/>
                  </a:lnTo>
                  <a:lnTo>
                    <a:pt x="0" y="146"/>
                  </a:lnTo>
                  <a:lnTo>
                    <a:pt x="145" y="0"/>
                  </a:lnTo>
                  <a:close/>
                </a:path>
              </a:pathLst>
            </a:custGeom>
            <a:solidFill>
              <a:schemeClr val="accent3"/>
            </a:solidFill>
            <a:ln w="0">
              <a:noFill/>
              <a:prstDash val="solid"/>
              <a:round/>
            </a:ln>
          </p:spPr>
          <p:txBody>
            <a:bodyPr vert="horz" wrap="square" lIns="91428" tIns="45714" rIns="91428" bIns="45714" numCol="1" anchor="t" anchorCtr="0" compatLnSpc="1"/>
            <a:lstStyle/>
            <a:p>
              <a:endParaRPr lang="zh-CN" altLang="en-US" sz="1400" dirty="0"/>
            </a:p>
          </p:txBody>
        </p:sp>
        <p:sp>
          <p:nvSpPr>
            <p:cNvPr id="76" name="Freeform 7"/>
            <p:cNvSpPr/>
            <p:nvPr/>
          </p:nvSpPr>
          <p:spPr bwMode="auto">
            <a:xfrm>
              <a:off x="3874" y="735"/>
              <a:ext cx="628" cy="626"/>
            </a:xfrm>
            <a:custGeom>
              <a:avLst/>
              <a:gdLst>
                <a:gd name="T0" fmla="*/ 145 w 292"/>
                <a:gd name="T1" fmla="*/ 0 h 291"/>
                <a:gd name="T2" fmla="*/ 292 w 292"/>
                <a:gd name="T3" fmla="*/ 146 h 291"/>
                <a:gd name="T4" fmla="*/ 145 w 292"/>
                <a:gd name="T5" fmla="*/ 291 h 291"/>
                <a:gd name="T6" fmla="*/ 0 w 292"/>
                <a:gd name="T7" fmla="*/ 146 h 291"/>
                <a:gd name="T8" fmla="*/ 145 w 292"/>
                <a:gd name="T9" fmla="*/ 0 h 291"/>
              </a:gdLst>
              <a:ahLst/>
              <a:cxnLst>
                <a:cxn ang="0">
                  <a:pos x="T0" y="T1"/>
                </a:cxn>
                <a:cxn ang="0">
                  <a:pos x="T2" y="T3"/>
                </a:cxn>
                <a:cxn ang="0">
                  <a:pos x="T4" y="T5"/>
                </a:cxn>
                <a:cxn ang="0">
                  <a:pos x="T6" y="T7"/>
                </a:cxn>
                <a:cxn ang="0">
                  <a:pos x="T8" y="T9"/>
                </a:cxn>
              </a:cxnLst>
              <a:rect l="0" t="0" r="r" b="b"/>
              <a:pathLst>
                <a:path w="292" h="291">
                  <a:moveTo>
                    <a:pt x="145" y="0"/>
                  </a:moveTo>
                  <a:lnTo>
                    <a:pt x="292" y="146"/>
                  </a:lnTo>
                  <a:lnTo>
                    <a:pt x="145" y="291"/>
                  </a:lnTo>
                  <a:lnTo>
                    <a:pt x="0" y="146"/>
                  </a:lnTo>
                  <a:lnTo>
                    <a:pt x="145" y="0"/>
                  </a:lnTo>
                  <a:close/>
                </a:path>
              </a:pathLst>
            </a:custGeom>
            <a:solidFill>
              <a:schemeClr val="accent1"/>
            </a:solidFill>
            <a:ln w="0">
              <a:noFill/>
              <a:prstDash val="solid"/>
              <a:round/>
            </a:ln>
          </p:spPr>
          <p:txBody>
            <a:bodyPr vert="horz" wrap="square" lIns="91428" tIns="45714" rIns="91428" bIns="45714" numCol="1" anchor="t" anchorCtr="0" compatLnSpc="1"/>
            <a:lstStyle/>
            <a:p>
              <a:endParaRPr lang="zh-CN" altLang="en-US" sz="1400" dirty="0"/>
            </a:p>
          </p:txBody>
        </p:sp>
        <p:sp>
          <p:nvSpPr>
            <p:cNvPr id="15" name="MH_Others_1"/>
            <p:cNvSpPr txBox="1"/>
            <p:nvPr>
              <p:custDataLst>
                <p:tags r:id="rId9"/>
              </p:custDataLst>
            </p:nvPr>
          </p:nvSpPr>
          <p:spPr>
            <a:xfrm>
              <a:off x="2551" y="2803"/>
              <a:ext cx="3218" cy="969"/>
            </a:xfrm>
            <a:prstGeom prst="rect">
              <a:avLst/>
            </a:prstGeom>
            <a:noFill/>
          </p:spPr>
          <p:txBody>
            <a:bodyPr vert="horz" wrap="square" lIns="0" tIns="0" rIns="0" bIns="0" rtlCol="0" anchor="ctr" anchorCtr="0">
              <a:spAutoFit/>
            </a:bodyPr>
            <a:lstStyle/>
            <a:p>
              <a:pPr algn="ctr"/>
              <a:r>
                <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16" name="MH_Others_2"/>
            <p:cNvSpPr txBox="1"/>
            <p:nvPr>
              <p:custDataLst>
                <p:tags r:id="rId10"/>
              </p:custDataLst>
            </p:nvPr>
          </p:nvSpPr>
          <p:spPr>
            <a:xfrm>
              <a:off x="2567" y="3856"/>
              <a:ext cx="3186" cy="387"/>
            </a:xfrm>
            <a:prstGeom prst="rect">
              <a:avLst/>
            </a:prstGeom>
            <a:noFill/>
          </p:spPr>
          <p:txBody>
            <a:bodyPr wrap="square" lIns="0" tIns="0" rIns="0" bIns="0">
              <a:spAutoFit/>
            </a:bodyPr>
            <a:lstStyle/>
            <a:p>
              <a:pPr algn="ctr">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p>
          </p:txBody>
        </p:sp>
      </p:grpSp>
      <p:sp>
        <p:nvSpPr>
          <p:cNvPr id="17" name="MH_SubTitle_1"/>
          <p:cNvSpPr txBox="1"/>
          <p:nvPr>
            <p:custDataLst>
              <p:tags r:id="rId1"/>
            </p:custDataLst>
          </p:nvPr>
        </p:nvSpPr>
        <p:spPr>
          <a:xfrm>
            <a:off x="5033010" y="843915"/>
            <a:ext cx="3507740" cy="245745"/>
          </a:xfrm>
          <a:prstGeom prst="rect">
            <a:avLst/>
          </a:prstGeom>
          <a:noFill/>
        </p:spPr>
        <p:txBody>
          <a:bodyPr wrap="square" lIns="0" tIns="0" rIns="0" bIns="0" anchor="t" anchorCtr="0">
            <a:spAutoFit/>
          </a:bodyPr>
          <a:lstStyle/>
          <a:p>
            <a:r>
              <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第一章 总则</a:t>
            </a:r>
          </a:p>
        </p:txBody>
      </p:sp>
      <p:sp>
        <p:nvSpPr>
          <p:cNvPr id="3" name="MH_SubTitle_1"/>
          <p:cNvSpPr txBox="1"/>
          <p:nvPr>
            <p:custDataLst>
              <p:tags r:id="rId2"/>
            </p:custDataLst>
          </p:nvPr>
        </p:nvSpPr>
        <p:spPr>
          <a:xfrm>
            <a:off x="5033645" y="1333500"/>
            <a:ext cx="3013710" cy="245745"/>
          </a:xfrm>
          <a:prstGeom prst="rect">
            <a:avLst/>
          </a:prstGeom>
          <a:noFill/>
        </p:spPr>
        <p:txBody>
          <a:bodyPr wrap="square" lIns="0" tIns="0" rIns="0" bIns="0" anchor="t" anchorCtr="0">
            <a:spAutoFit/>
          </a:bodyPr>
          <a:lstStyle/>
          <a:p>
            <a:r>
              <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第二章 鹤才伯乐</a:t>
            </a:r>
            <a:r>
              <a:rPr 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奖励</a:t>
            </a:r>
          </a:p>
        </p:txBody>
      </p:sp>
      <p:sp>
        <p:nvSpPr>
          <p:cNvPr id="4" name="MH_SubTitle_1"/>
          <p:cNvSpPr txBox="1"/>
          <p:nvPr>
            <p:custDataLst>
              <p:tags r:id="rId3"/>
            </p:custDataLst>
          </p:nvPr>
        </p:nvSpPr>
        <p:spPr>
          <a:xfrm>
            <a:off x="5033010" y="1846580"/>
            <a:ext cx="2520950" cy="245745"/>
          </a:xfrm>
          <a:prstGeom prst="rect">
            <a:avLst/>
          </a:prstGeom>
          <a:noFill/>
        </p:spPr>
        <p:txBody>
          <a:bodyPr wrap="square" lIns="0" tIns="0" rIns="0" bIns="0" anchor="t" anchorCtr="0">
            <a:spAutoFit/>
          </a:bodyPr>
          <a:lstStyle/>
          <a:p>
            <a:r>
              <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第三章 </a:t>
            </a:r>
            <a:r>
              <a:rPr 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“引才大使”选聘</a:t>
            </a:r>
          </a:p>
        </p:txBody>
      </p:sp>
      <p:sp>
        <p:nvSpPr>
          <p:cNvPr id="5" name="MH_SubTitle_1"/>
          <p:cNvSpPr txBox="1"/>
          <p:nvPr>
            <p:custDataLst>
              <p:tags r:id="rId4"/>
            </p:custDataLst>
          </p:nvPr>
        </p:nvSpPr>
        <p:spPr>
          <a:xfrm>
            <a:off x="5033645" y="2330450"/>
            <a:ext cx="2877820" cy="245745"/>
          </a:xfrm>
          <a:prstGeom prst="rect">
            <a:avLst/>
          </a:prstGeom>
          <a:noFill/>
        </p:spPr>
        <p:txBody>
          <a:bodyPr wrap="square" lIns="0" tIns="0" rIns="0" bIns="0" anchor="t" anchorCtr="0">
            <a:spAutoFit/>
          </a:bodyPr>
          <a:lstStyle/>
          <a:p>
            <a:r>
              <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第四章 </a:t>
            </a:r>
            <a:r>
              <a:rPr lang="en-US" sz="1600" dirty="0" err="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实施程序</a:t>
            </a:r>
            <a:endParaRPr 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SubTitle_1"/>
          <p:cNvSpPr txBox="1"/>
          <p:nvPr>
            <p:custDataLst>
              <p:tags r:id="rId5"/>
            </p:custDataLst>
          </p:nvPr>
        </p:nvSpPr>
        <p:spPr>
          <a:xfrm>
            <a:off x="5033645" y="2872740"/>
            <a:ext cx="1533525" cy="245745"/>
          </a:xfrm>
          <a:prstGeom prst="rect">
            <a:avLst/>
          </a:prstGeom>
          <a:noFill/>
        </p:spPr>
        <p:txBody>
          <a:bodyPr wrap="square" lIns="0" tIns="0" rIns="0" bIns="0" anchor="t" anchorCtr="0">
            <a:spAutoFit/>
          </a:bodyPr>
          <a:lstStyle/>
          <a:p>
            <a:r>
              <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第五章 </a:t>
            </a:r>
            <a:r>
              <a:rPr lang="en-US" sz="1600" dirty="0" err="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其他事项</a:t>
            </a:r>
            <a:endParaRPr 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MH_SubTitle_1"/>
          <p:cNvSpPr txBox="1"/>
          <p:nvPr>
            <p:custDataLst>
              <p:tags r:id="rId6"/>
            </p:custDataLst>
          </p:nvPr>
        </p:nvSpPr>
        <p:spPr>
          <a:xfrm>
            <a:off x="5034280" y="3385820"/>
            <a:ext cx="2480310" cy="245745"/>
          </a:xfrm>
          <a:prstGeom prst="rect">
            <a:avLst/>
          </a:prstGeom>
          <a:noFill/>
        </p:spPr>
        <p:txBody>
          <a:bodyPr wrap="square" lIns="0" tIns="0" rIns="0" bIns="0" anchor="t" anchorCtr="0">
            <a:spAutoFit/>
          </a:bodyPr>
          <a:lstStyle/>
          <a:p>
            <a:r>
              <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第六章 </a:t>
            </a:r>
            <a:r>
              <a:rPr lang="en-US" sz="1600" dirty="0" err="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附则</a:t>
            </a:r>
            <a:endParaRPr 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 name="音频 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8440738" y="4440238"/>
            <a:ext cx="487362" cy="487362"/>
          </a:xfrm>
          <a:prstGeom prst="rect">
            <a:avLst/>
          </a:prstGeom>
        </p:spPr>
      </p:pic>
    </p:spTree>
  </p:cSld>
  <p:clrMapOvr>
    <a:masterClrMapping/>
  </p:clrMapOvr>
  <p:transition spd="med" advTm="762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01</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844165" y="2139950"/>
            <a:ext cx="5050155" cy="528955"/>
          </a:xfrm>
          <a:prstGeom prst="rect">
            <a:avLst/>
          </a:prstGeom>
          <a:noFill/>
        </p:spPr>
        <p:txBody>
          <a:bodyPr wrap="square" lIns="68579" tIns="34289" rIns="68579" bIns="34289" rtlCol="0">
            <a:spAutoFit/>
          </a:bodyPr>
          <a:lstStyle/>
          <a:p>
            <a:r>
              <a:rPr lang="en-US" altLang="zh-CN" sz="30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总则</a:t>
            </a:r>
          </a:p>
        </p:txBody>
      </p:sp>
      <p:pic>
        <p:nvPicPr>
          <p:cNvPr id="4" name="图片 3" descr="3"/>
          <p:cNvPicPr>
            <a:picLocks noChangeAspect="1"/>
          </p:cNvPicPr>
          <p:nvPr/>
        </p:nvPicPr>
        <p:blipFill>
          <a:blip r:embed="rId5"/>
          <a:stretch>
            <a:fillRect/>
          </a:stretch>
        </p:blipFill>
        <p:spPr>
          <a:xfrm>
            <a:off x="5940425" y="2139950"/>
            <a:ext cx="2893695" cy="1786255"/>
          </a:xfrm>
          <a:prstGeom prst="rect">
            <a:avLst/>
          </a:prstGeom>
        </p:spPr>
      </p:pic>
      <p:pic>
        <p:nvPicPr>
          <p:cNvPr id="2" name="音频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4440238"/>
            <a:ext cx="487362" cy="487362"/>
          </a:xfrm>
          <a:prstGeom prst="rect">
            <a:avLst/>
          </a:prstGeom>
        </p:spPr>
      </p:pic>
    </p:spTree>
  </p:cSld>
  <p:clrMapOvr>
    <a:masterClrMapping/>
  </p:clrMapOvr>
  <p:transition spd="med" advTm="7739">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23850" y="186690"/>
            <a:ext cx="2948940" cy="306705"/>
          </a:xfrm>
          <a:prstGeom prst="rect">
            <a:avLst/>
          </a:prstGeom>
          <a:noFill/>
        </p:spPr>
        <p:txBody>
          <a:bodyPr wrap="square" rtlCol="0">
            <a:spAutoFit/>
          </a:bodyPr>
          <a:lstStyle/>
          <a:p>
            <a:r>
              <a:rPr lang="zh-CN" altLang="en-US" sz="1400" b="1">
                <a:solidFill>
                  <a:schemeClr val="bg1">
                    <a:lumMod val="65000"/>
                  </a:schemeClr>
                </a:solidFill>
                <a:latin typeface="微软雅黑" panose="020B0503020204020204" pitchFamily="34" charset="-122"/>
                <a:ea typeface="微软雅黑" panose="020B0503020204020204" pitchFamily="34" charset="-122"/>
              </a:rPr>
              <a:t>一、总则</a:t>
            </a:r>
          </a:p>
        </p:txBody>
      </p:sp>
      <p:grpSp>
        <p:nvGrpSpPr>
          <p:cNvPr id="11" name="组合 10"/>
          <p:cNvGrpSpPr/>
          <p:nvPr/>
        </p:nvGrpSpPr>
        <p:grpSpPr>
          <a:xfrm>
            <a:off x="2235835" y="771525"/>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68930" y="803275"/>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1.制定本办法依据</a:t>
            </a:r>
          </a:p>
        </p:txBody>
      </p:sp>
      <p:grpSp>
        <p:nvGrpSpPr>
          <p:cNvPr id="39" name="组合 38"/>
          <p:cNvGrpSpPr/>
          <p:nvPr/>
        </p:nvGrpSpPr>
        <p:grpSpPr>
          <a:xfrm>
            <a:off x="1044575" y="2211705"/>
            <a:ext cx="7021830" cy="1168400"/>
            <a:chOff x="1645" y="3338"/>
            <a:chExt cx="11058" cy="1840"/>
          </a:xfrm>
        </p:grpSpPr>
        <p:sp>
          <p:nvSpPr>
            <p:cNvPr id="16" name="文本框 15"/>
            <p:cNvSpPr txBox="1"/>
            <p:nvPr/>
          </p:nvSpPr>
          <p:spPr>
            <a:xfrm>
              <a:off x="1986" y="3338"/>
              <a:ext cx="10717" cy="1840"/>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为深入实施创新驱动和人才优先发展战略，广泛凝聚社会力量在人才发现、举荐、引进等方面发挥积极作用，充分利用社会资源和市场化手段引进人才（团队）到鹤山创新创业，根据《关于进一步集聚新时代人才建设人才强市的意见》（江府〔2019〕1号）、《关于进一步加强新时代人才工作的意见》（鹤府〔2021〕6号）精神，结合我市实际，制定本办法。</a:t>
              </a:r>
            </a:p>
          </p:txBody>
        </p:sp>
        <p:pic>
          <p:nvPicPr>
            <p:cNvPr id="35" name="图片 34" descr="4"/>
            <p:cNvPicPr>
              <a:picLocks noChangeAspect="1"/>
            </p:cNvPicPr>
            <p:nvPr/>
          </p:nvPicPr>
          <p:blipFill>
            <a:blip r:embed="rId4"/>
            <a:stretch>
              <a:fillRect/>
            </a:stretch>
          </p:blipFill>
          <p:spPr>
            <a:xfrm>
              <a:off x="1645" y="3483"/>
              <a:ext cx="280" cy="280"/>
            </a:xfrm>
            <a:prstGeom prst="rect">
              <a:avLst/>
            </a:prstGeom>
          </p:spPr>
        </p:pic>
      </p:grpSp>
      <p:pic>
        <p:nvPicPr>
          <p:cNvPr id="3" name="音频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4440238"/>
            <a:ext cx="487362" cy="487362"/>
          </a:xfrm>
          <a:prstGeom prst="rect">
            <a:avLst/>
          </a:prstGeom>
        </p:spPr>
      </p:pic>
    </p:spTree>
  </p:cSld>
  <p:clrMapOvr>
    <a:masterClrMapping/>
  </p:clrMapOvr>
  <p:transition advTm="315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23850" y="186690"/>
            <a:ext cx="2948940" cy="306705"/>
          </a:xfrm>
          <a:prstGeom prst="rect">
            <a:avLst/>
          </a:prstGeom>
          <a:noFill/>
        </p:spPr>
        <p:txBody>
          <a:bodyPr wrap="square" rtlCol="0">
            <a:spAutoFit/>
          </a:bodyPr>
          <a:lstStyle/>
          <a:p>
            <a:r>
              <a:rPr lang="zh-CN" altLang="en-US" sz="1400" b="1">
                <a:solidFill>
                  <a:schemeClr val="bg1">
                    <a:lumMod val="65000"/>
                  </a:schemeClr>
                </a:solidFill>
                <a:latin typeface="微软雅黑" panose="020B0503020204020204" pitchFamily="34" charset="-122"/>
                <a:ea typeface="微软雅黑" panose="020B0503020204020204" pitchFamily="34" charset="-122"/>
              </a:rPr>
              <a:t>一、总则</a:t>
            </a:r>
          </a:p>
        </p:txBody>
      </p:sp>
      <p:grpSp>
        <p:nvGrpSpPr>
          <p:cNvPr id="11" name="组合 10"/>
          <p:cNvGrpSpPr/>
          <p:nvPr/>
        </p:nvGrpSpPr>
        <p:grpSpPr>
          <a:xfrm>
            <a:off x="1043940" y="771525"/>
            <a:ext cx="702310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1938020" y="803275"/>
            <a:ext cx="5349875"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2.解释本办法所称的社会化引才和“引才大使”</a:t>
            </a:r>
          </a:p>
        </p:txBody>
      </p:sp>
      <p:grpSp>
        <p:nvGrpSpPr>
          <p:cNvPr id="3" name="组合 2"/>
          <p:cNvGrpSpPr/>
          <p:nvPr/>
        </p:nvGrpSpPr>
        <p:grpSpPr>
          <a:xfrm>
            <a:off x="986155" y="1595120"/>
            <a:ext cx="7021830" cy="1506631"/>
            <a:chOff x="1870" y="3726"/>
            <a:chExt cx="11058" cy="2251"/>
          </a:xfrm>
        </p:grpSpPr>
        <p:sp>
          <p:nvSpPr>
            <p:cNvPr id="16" name="文本框 15"/>
            <p:cNvSpPr txBox="1"/>
            <p:nvPr/>
          </p:nvSpPr>
          <p:spPr>
            <a:xfrm>
              <a:off x="2211" y="3726"/>
              <a:ext cx="10717" cy="1101"/>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本办法所称的社会化引才，是指经我市认定或备案的人力资源服务机构、留学生协会、海外引才工作站、华侨华人社团、外国专家机构等社会组织或个人，为鹤山的企事业单位积极引荐海内外高层次人才（团队），并取得相关引才成果的行为。</a:t>
              </a:r>
            </a:p>
          </p:txBody>
        </p:sp>
        <p:sp>
          <p:nvSpPr>
            <p:cNvPr id="17" name="文本框 16"/>
            <p:cNvSpPr txBox="1"/>
            <p:nvPr/>
          </p:nvSpPr>
          <p:spPr>
            <a:xfrm>
              <a:off x="2211" y="4876"/>
              <a:ext cx="10717" cy="1101"/>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本办法所称的“引才大使”，是指在上市公司股东（高管）、科技企业家、我市知名乡贤、知名风（创）投机构、人力资源服务机构和海外引才工作站负责人等群体中选聘为我市举荐人才的人士。</a:t>
              </a:r>
            </a:p>
          </p:txBody>
        </p:sp>
        <p:pic>
          <p:nvPicPr>
            <p:cNvPr id="35" name="图片 34" descr="4"/>
            <p:cNvPicPr>
              <a:picLocks noChangeAspect="1"/>
            </p:cNvPicPr>
            <p:nvPr/>
          </p:nvPicPr>
          <p:blipFill>
            <a:blip r:embed="rId4"/>
            <a:stretch>
              <a:fillRect/>
            </a:stretch>
          </p:blipFill>
          <p:spPr>
            <a:xfrm>
              <a:off x="1870" y="3822"/>
              <a:ext cx="280" cy="280"/>
            </a:xfrm>
            <a:prstGeom prst="rect">
              <a:avLst/>
            </a:prstGeom>
          </p:spPr>
        </p:pic>
        <p:pic>
          <p:nvPicPr>
            <p:cNvPr id="36" name="图片 35" descr="4"/>
            <p:cNvPicPr>
              <a:picLocks noChangeAspect="1"/>
            </p:cNvPicPr>
            <p:nvPr/>
          </p:nvPicPr>
          <p:blipFill>
            <a:blip r:embed="rId4"/>
            <a:stretch>
              <a:fillRect/>
            </a:stretch>
          </p:blipFill>
          <p:spPr>
            <a:xfrm>
              <a:off x="1870" y="5002"/>
              <a:ext cx="280" cy="280"/>
            </a:xfrm>
            <a:prstGeom prst="rect">
              <a:avLst/>
            </a:prstGeom>
          </p:spPr>
        </p:pic>
      </p:grpSp>
      <p:grpSp>
        <p:nvGrpSpPr>
          <p:cNvPr id="6" name="组合 5"/>
          <p:cNvGrpSpPr/>
          <p:nvPr/>
        </p:nvGrpSpPr>
        <p:grpSpPr>
          <a:xfrm>
            <a:off x="986155" y="3158508"/>
            <a:ext cx="6983095" cy="736917"/>
            <a:chOff x="1931" y="3671"/>
            <a:chExt cx="10997" cy="1101"/>
          </a:xfrm>
        </p:grpSpPr>
        <p:sp>
          <p:nvSpPr>
            <p:cNvPr id="15" name="文本框 14"/>
            <p:cNvSpPr txBox="1"/>
            <p:nvPr/>
          </p:nvSpPr>
          <p:spPr>
            <a:xfrm>
              <a:off x="2211" y="3671"/>
              <a:ext cx="10717" cy="1101"/>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设立“鹤才伯乐”奖，对“引才大使”、社会组织和个人（以下统称举荐人）为我市用人单位（不含实施公务员法管理的机关和参照公务员法管理的单位）举荐人才的，给予相应奖励。</a:t>
              </a:r>
            </a:p>
          </p:txBody>
        </p:sp>
        <p:pic>
          <p:nvPicPr>
            <p:cNvPr id="19" name="图片 18" descr="4"/>
            <p:cNvPicPr>
              <a:picLocks noChangeAspect="1"/>
            </p:cNvPicPr>
            <p:nvPr/>
          </p:nvPicPr>
          <p:blipFill>
            <a:blip r:embed="rId4"/>
            <a:stretch>
              <a:fillRect/>
            </a:stretch>
          </p:blipFill>
          <p:spPr>
            <a:xfrm>
              <a:off x="1931" y="3671"/>
              <a:ext cx="280" cy="280"/>
            </a:xfrm>
            <a:prstGeom prst="rect">
              <a:avLst/>
            </a:prstGeom>
          </p:spPr>
        </p:pic>
      </p:grpSp>
      <p:pic>
        <p:nvPicPr>
          <p:cNvPr id="18" name="音频 1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4440238"/>
            <a:ext cx="487362" cy="487362"/>
          </a:xfrm>
          <a:prstGeom prst="rect">
            <a:avLst/>
          </a:prstGeom>
        </p:spPr>
      </p:pic>
    </p:spTree>
  </p:cSld>
  <p:clrMapOvr>
    <a:masterClrMapping/>
  </p:clrMapOvr>
  <p:transition advTm="6692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02</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844165" y="2139950"/>
            <a:ext cx="5050155" cy="528955"/>
          </a:xfrm>
          <a:prstGeom prst="rect">
            <a:avLst/>
          </a:prstGeom>
          <a:noFill/>
        </p:spPr>
        <p:txBody>
          <a:bodyPr wrap="square" lIns="68579" tIns="34289" rIns="68579" bIns="34289" rtlCol="0">
            <a:spAutoFit/>
          </a:bodyPr>
          <a:lstStyle/>
          <a:p>
            <a:r>
              <a:rPr lang="en-US" altLang="zh-CN" sz="30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“鹤才伯乐”奖励</a:t>
            </a:r>
          </a:p>
        </p:txBody>
      </p:sp>
      <p:pic>
        <p:nvPicPr>
          <p:cNvPr id="2" name="图片 1" descr="5"/>
          <p:cNvPicPr>
            <a:picLocks noChangeAspect="1"/>
          </p:cNvPicPr>
          <p:nvPr/>
        </p:nvPicPr>
        <p:blipFill>
          <a:blip r:embed="rId4"/>
          <a:stretch>
            <a:fillRect/>
          </a:stretch>
        </p:blipFill>
        <p:spPr>
          <a:xfrm>
            <a:off x="6516370" y="2355850"/>
            <a:ext cx="2172335" cy="1635760"/>
          </a:xfrm>
          <a:prstGeom prst="rect">
            <a:avLst/>
          </a:prstGeom>
        </p:spPr>
      </p:pic>
      <p:pic>
        <p:nvPicPr>
          <p:cNvPr id="4" name="音频 3">
            <a:hlinkClick r:id="" action="ppaction://media"/>
          </p:cNvPr>
          <p:cNvPicPr>
            <a:picLocks noChangeAspect="1"/>
          </p:cNvPicPr>
          <p:nvPr>
            <a:audioFile r:link="rId1"/>
            <p:extLst>
              <p:ext uri="{DAA4B4D4-6D71-4841-9C94-3DE7FCFB9230}">
                <p14:media xmlns:p14="http://schemas.microsoft.com/office/powerpoint/2010/main" r:embed="rId2">
                  <p14:trim end="3658.994629"/>
                </p14:media>
              </p:ext>
            </p:extLst>
          </p:nvPr>
        </p:nvPicPr>
        <p:blipFill>
          <a:blip r:embed="rId5"/>
          <a:stretch>
            <a:fillRect/>
          </a:stretch>
        </p:blipFill>
        <p:spPr>
          <a:xfrm>
            <a:off x="8440738" y="4440238"/>
            <a:ext cx="487362" cy="487362"/>
          </a:xfrm>
          <a:prstGeom prst="rect">
            <a:avLst/>
          </a:prstGeom>
        </p:spPr>
      </p:pic>
    </p:spTree>
  </p:cSld>
  <p:clrMapOvr>
    <a:masterClrMapping/>
  </p:clrMapOvr>
  <p:transition advTm="941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09880" y="186690"/>
            <a:ext cx="2948940" cy="306705"/>
          </a:xfrm>
          <a:prstGeom prst="rect">
            <a:avLst/>
          </a:prstGeom>
          <a:noFill/>
        </p:spPr>
        <p:txBody>
          <a:bodyPr wrap="square" rtlCol="0">
            <a:spAutoFit/>
          </a:bodyPr>
          <a:lstStyle/>
          <a:p>
            <a:r>
              <a:rPr lang="zh-CN" altLang="en-US" sz="1400" b="1">
                <a:solidFill>
                  <a:schemeClr val="bg1">
                    <a:lumMod val="65000"/>
                  </a:schemeClr>
                </a:solidFill>
                <a:latin typeface="微软雅黑" panose="020B0503020204020204" pitchFamily="34" charset="-122"/>
                <a:ea typeface="微软雅黑" panose="020B0503020204020204" pitchFamily="34" charset="-122"/>
              </a:rPr>
              <a:t>二、</a:t>
            </a:r>
            <a:r>
              <a:rPr lang="zh-CN" altLang="en-US" sz="1400" b="1">
                <a:solidFill>
                  <a:schemeClr val="bg1">
                    <a:lumMod val="65000"/>
                  </a:schemeClr>
                </a:solidFill>
                <a:latin typeface="微软雅黑" panose="020B0503020204020204" pitchFamily="34" charset="-122"/>
                <a:ea typeface="微软雅黑" panose="020B0503020204020204" pitchFamily="34" charset="-122"/>
                <a:sym typeface="+mn-lt"/>
              </a:rPr>
              <a:t>“鹤才伯乐”奖励</a:t>
            </a:r>
            <a:endParaRPr lang="zh-CN" altLang="en-US" sz="1400" b="1">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480820" y="839470"/>
            <a:ext cx="6271895" cy="521970"/>
          </a:xfrm>
          <a:prstGeom prst="rect">
            <a:avLst/>
          </a:prstGeom>
          <a:noFill/>
        </p:spPr>
        <p:txBody>
          <a:bodyPr wrap="square" rtlCol="0">
            <a:spAutoFit/>
          </a:bodyPr>
          <a:lstStyle/>
          <a:p>
            <a:pPr algn="just"/>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举荐符合下列条件之一的人才（以下统称被举荐人），对举荐人按以下标准给予奖励。具体为：</a:t>
            </a:r>
          </a:p>
        </p:txBody>
      </p:sp>
      <p:grpSp>
        <p:nvGrpSpPr>
          <p:cNvPr id="2" name="组合 1"/>
          <p:cNvGrpSpPr/>
          <p:nvPr/>
        </p:nvGrpSpPr>
        <p:grpSpPr>
          <a:xfrm>
            <a:off x="1302703" y="4234815"/>
            <a:ext cx="6581775" cy="737235"/>
            <a:chOff x="2176" y="7096"/>
            <a:chExt cx="10365" cy="1161"/>
          </a:xfrm>
        </p:grpSpPr>
        <p:sp>
          <p:nvSpPr>
            <p:cNvPr id="20" name="文本框 19"/>
            <p:cNvSpPr txBox="1"/>
            <p:nvPr/>
          </p:nvSpPr>
          <p:spPr>
            <a:xfrm>
              <a:off x="2517" y="7096"/>
              <a:ext cx="10024" cy="1161"/>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引进出站博士后、博士，与我市用人单位签订</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1年以上</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劳动合同（事业单位聘用合同）并缴纳</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6个月以上</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社会保险或申报个人所得税的（仅限境外人员），分别给予10万元和8万元的引才奖励。</a:t>
              </a:r>
            </a:p>
          </p:txBody>
        </p:sp>
        <p:pic>
          <p:nvPicPr>
            <p:cNvPr id="34" name="图片 33" descr="4"/>
            <p:cNvPicPr>
              <a:picLocks noChangeAspect="1"/>
            </p:cNvPicPr>
            <p:nvPr/>
          </p:nvPicPr>
          <p:blipFill>
            <a:blip r:embed="rId5"/>
            <a:stretch>
              <a:fillRect/>
            </a:stretch>
          </p:blipFill>
          <p:spPr>
            <a:xfrm>
              <a:off x="2176" y="7222"/>
              <a:ext cx="280" cy="280"/>
            </a:xfrm>
            <a:prstGeom prst="rect">
              <a:avLst/>
            </a:prstGeom>
          </p:spPr>
        </p:pic>
      </p:grpSp>
      <p:grpSp>
        <p:nvGrpSpPr>
          <p:cNvPr id="6" name="组合 5"/>
          <p:cNvGrpSpPr/>
          <p:nvPr/>
        </p:nvGrpSpPr>
        <p:grpSpPr>
          <a:xfrm>
            <a:off x="1302703" y="3629660"/>
            <a:ext cx="6581775" cy="521970"/>
            <a:chOff x="2176" y="7096"/>
            <a:chExt cx="10365" cy="822"/>
          </a:xfrm>
        </p:grpSpPr>
        <p:sp>
          <p:nvSpPr>
            <p:cNvPr id="16" name="文本框 15"/>
            <p:cNvSpPr txBox="1"/>
            <p:nvPr/>
          </p:nvSpPr>
          <p:spPr>
            <a:xfrm>
              <a:off x="2517" y="7096"/>
              <a:ext cx="10024" cy="822"/>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引进江门市创新创业领军人才、享受国务院特殊津贴人员，与我市用人单位签订</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1年以上</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劳动合同的，给予15万元的引才奖励。</a:t>
              </a:r>
            </a:p>
          </p:txBody>
        </p:sp>
        <p:pic>
          <p:nvPicPr>
            <p:cNvPr id="17" name="图片 16" descr="4"/>
            <p:cNvPicPr>
              <a:picLocks noChangeAspect="1"/>
            </p:cNvPicPr>
            <p:nvPr/>
          </p:nvPicPr>
          <p:blipFill>
            <a:blip r:embed="rId5"/>
            <a:stretch>
              <a:fillRect/>
            </a:stretch>
          </p:blipFill>
          <p:spPr>
            <a:xfrm>
              <a:off x="2176" y="7222"/>
              <a:ext cx="280" cy="280"/>
            </a:xfrm>
            <a:prstGeom prst="rect">
              <a:avLst/>
            </a:prstGeom>
          </p:spPr>
        </p:pic>
      </p:grpSp>
      <p:grpSp>
        <p:nvGrpSpPr>
          <p:cNvPr id="18" name="组合 17"/>
          <p:cNvGrpSpPr/>
          <p:nvPr/>
        </p:nvGrpSpPr>
        <p:grpSpPr>
          <a:xfrm>
            <a:off x="1302703" y="2968625"/>
            <a:ext cx="6581775" cy="521970"/>
            <a:chOff x="2176" y="7096"/>
            <a:chExt cx="10365" cy="822"/>
          </a:xfrm>
        </p:grpSpPr>
        <p:sp>
          <p:nvSpPr>
            <p:cNvPr id="19" name="文本框 18"/>
            <p:cNvSpPr txBox="1"/>
            <p:nvPr/>
          </p:nvSpPr>
          <p:spPr>
            <a:xfrm>
              <a:off x="2517" y="7096"/>
              <a:ext cx="10024" cy="822"/>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引进省级领军人才、江门市一级高层次人才（不含享受国务院特殊津贴人员），与我市用人单位签订</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1年以上</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劳动合同的，给予20万元的引才奖励。</a:t>
              </a:r>
            </a:p>
          </p:txBody>
        </p:sp>
        <p:pic>
          <p:nvPicPr>
            <p:cNvPr id="21" name="图片 20" descr="4"/>
            <p:cNvPicPr>
              <a:picLocks noChangeAspect="1"/>
            </p:cNvPicPr>
            <p:nvPr/>
          </p:nvPicPr>
          <p:blipFill>
            <a:blip r:embed="rId5"/>
            <a:stretch>
              <a:fillRect/>
            </a:stretch>
          </p:blipFill>
          <p:spPr>
            <a:xfrm>
              <a:off x="2176" y="7222"/>
              <a:ext cx="280" cy="280"/>
            </a:xfrm>
            <a:prstGeom prst="rect">
              <a:avLst/>
            </a:prstGeom>
          </p:spPr>
        </p:pic>
      </p:grpSp>
      <p:grpSp>
        <p:nvGrpSpPr>
          <p:cNvPr id="22" name="组合 21"/>
          <p:cNvGrpSpPr/>
          <p:nvPr/>
        </p:nvGrpSpPr>
        <p:grpSpPr>
          <a:xfrm>
            <a:off x="1302703" y="2306955"/>
            <a:ext cx="6581775" cy="521970"/>
            <a:chOff x="2176" y="7096"/>
            <a:chExt cx="10365" cy="822"/>
          </a:xfrm>
        </p:grpSpPr>
        <p:sp>
          <p:nvSpPr>
            <p:cNvPr id="23" name="文本框 22"/>
            <p:cNvSpPr txBox="1"/>
            <p:nvPr/>
          </p:nvSpPr>
          <p:spPr>
            <a:xfrm>
              <a:off x="2517" y="7096"/>
              <a:ext cx="10024" cy="822"/>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引进国家级领军人才、顶尖人才，与我市用人单位签订</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1年以上</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劳动合同（事业单位聘用合同或退休人员返聘工作协议）的，给予30万元的引才奖励。</a:t>
              </a:r>
            </a:p>
          </p:txBody>
        </p:sp>
        <p:pic>
          <p:nvPicPr>
            <p:cNvPr id="24" name="图片 23" descr="4"/>
            <p:cNvPicPr>
              <a:picLocks noChangeAspect="1"/>
            </p:cNvPicPr>
            <p:nvPr/>
          </p:nvPicPr>
          <p:blipFill>
            <a:blip r:embed="rId5"/>
            <a:stretch>
              <a:fillRect/>
            </a:stretch>
          </p:blipFill>
          <p:spPr>
            <a:xfrm>
              <a:off x="2176" y="7222"/>
              <a:ext cx="280" cy="280"/>
            </a:xfrm>
            <a:prstGeom prst="rect">
              <a:avLst/>
            </a:prstGeom>
          </p:spPr>
        </p:pic>
      </p:grpSp>
      <p:grpSp>
        <p:nvGrpSpPr>
          <p:cNvPr id="28" name="组合 27"/>
          <p:cNvGrpSpPr/>
          <p:nvPr/>
        </p:nvGrpSpPr>
        <p:grpSpPr>
          <a:xfrm>
            <a:off x="1302703" y="1504950"/>
            <a:ext cx="6581775" cy="737235"/>
            <a:chOff x="2176" y="7096"/>
            <a:chExt cx="10365" cy="1161"/>
          </a:xfrm>
        </p:grpSpPr>
        <p:sp>
          <p:nvSpPr>
            <p:cNvPr id="29" name="文本框 28"/>
            <p:cNvSpPr txBox="1"/>
            <p:nvPr/>
          </p:nvSpPr>
          <p:spPr>
            <a:xfrm>
              <a:off x="2517" y="7096"/>
              <a:ext cx="10024" cy="1161"/>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引进国家级、省级、地市级创新创业团队〔含国（境）外创新创业团队〕和国（境）外研究生创新创业团队，带项目落地我市或与我市企事业单位开展项目合作的，分别给予25万元、15万元、10万元和2万元的引才奖励。</a:t>
              </a:r>
            </a:p>
          </p:txBody>
        </p:sp>
        <p:pic>
          <p:nvPicPr>
            <p:cNvPr id="30" name="图片 29" descr="4"/>
            <p:cNvPicPr>
              <a:picLocks noChangeAspect="1"/>
            </p:cNvPicPr>
            <p:nvPr/>
          </p:nvPicPr>
          <p:blipFill>
            <a:blip r:embed="rId5"/>
            <a:stretch>
              <a:fillRect/>
            </a:stretch>
          </p:blipFill>
          <p:spPr>
            <a:xfrm>
              <a:off x="2176" y="7222"/>
              <a:ext cx="280" cy="280"/>
            </a:xfrm>
            <a:prstGeom prst="rect">
              <a:avLst/>
            </a:prstGeom>
          </p:spPr>
        </p:pic>
      </p:grpSp>
      <p:pic>
        <p:nvPicPr>
          <p:cNvPr id="4" name="音频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4440238"/>
            <a:ext cx="487362" cy="487362"/>
          </a:xfrm>
          <a:prstGeom prst="rect">
            <a:avLst/>
          </a:prstGeom>
        </p:spPr>
      </p:pic>
    </p:spTree>
  </p:cSld>
  <p:clrMapOvr>
    <a:masterClrMapping/>
  </p:clrMapOvr>
  <p:transition advTm="14243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23850" y="186690"/>
            <a:ext cx="2948940" cy="306705"/>
          </a:xfrm>
          <a:prstGeom prst="rect">
            <a:avLst/>
          </a:prstGeom>
          <a:noFill/>
        </p:spPr>
        <p:txBody>
          <a:bodyPr wrap="square" rtlCol="0">
            <a:spAutoFit/>
          </a:bodyPr>
          <a:lstStyle/>
          <a:p>
            <a:r>
              <a:rPr lang="zh-CN" altLang="en-US" sz="1400" b="1">
                <a:solidFill>
                  <a:schemeClr val="bg1">
                    <a:lumMod val="65000"/>
                  </a:schemeClr>
                </a:solidFill>
                <a:latin typeface="微软雅黑" panose="020B0503020204020204" pitchFamily="34" charset="-122"/>
                <a:ea typeface="微软雅黑" panose="020B0503020204020204" pitchFamily="34" charset="-122"/>
                <a:sym typeface="+mn-ea"/>
              </a:rPr>
              <a:t>二、</a:t>
            </a:r>
            <a:r>
              <a:rPr lang="zh-CN" altLang="en-US" sz="1400" b="1">
                <a:solidFill>
                  <a:schemeClr val="bg1">
                    <a:lumMod val="65000"/>
                  </a:schemeClr>
                </a:solidFill>
                <a:latin typeface="微软雅黑" panose="020B0503020204020204" pitchFamily="34" charset="-122"/>
                <a:ea typeface="微软雅黑" panose="020B0503020204020204" pitchFamily="34" charset="-122"/>
                <a:sym typeface="+mn-lt"/>
              </a:rPr>
              <a:t>“鹤才伯乐”奖励</a:t>
            </a:r>
            <a:endParaRPr lang="zh-CN" altLang="en-US" sz="1400" b="1">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235835" y="771525"/>
            <a:ext cx="4638040" cy="576580"/>
            <a:chOff x="4170" y="1555"/>
            <a:chExt cx="7304" cy="908"/>
          </a:xfrm>
        </p:grpSpPr>
        <p:sp>
          <p:nvSpPr>
            <p:cNvPr id="9" name="矩形 8"/>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4" name="矩形 3"/>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5" name="流程图: 摘录 4"/>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摘录 6"/>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摘录 7"/>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摘录 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12" name="文本框 11"/>
          <p:cNvSpPr txBox="1"/>
          <p:nvPr/>
        </p:nvSpPr>
        <p:spPr>
          <a:xfrm>
            <a:off x="2868930" y="803275"/>
            <a:ext cx="3371850" cy="368300"/>
          </a:xfrm>
          <a:prstGeom prst="rect">
            <a:avLst/>
          </a:prstGeom>
          <a:noFill/>
        </p:spPr>
        <p:txBody>
          <a:bodyPr wrap="square" rtlCol="0">
            <a:spAutoFit/>
          </a:bodyPr>
          <a:lstStyle/>
          <a:p>
            <a:pPr algn="ct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3.给予举荐人奖励的标准</a:t>
            </a:r>
          </a:p>
        </p:txBody>
      </p:sp>
      <p:grpSp>
        <p:nvGrpSpPr>
          <p:cNvPr id="2" name="组合 1"/>
          <p:cNvGrpSpPr/>
          <p:nvPr/>
        </p:nvGrpSpPr>
        <p:grpSpPr>
          <a:xfrm>
            <a:off x="1302703" y="4241800"/>
            <a:ext cx="6581775" cy="738505"/>
            <a:chOff x="2176" y="7096"/>
            <a:chExt cx="10365" cy="1163"/>
          </a:xfrm>
        </p:grpSpPr>
        <p:sp>
          <p:nvSpPr>
            <p:cNvPr id="20" name="文本框 19"/>
            <p:cNvSpPr txBox="1"/>
            <p:nvPr/>
          </p:nvSpPr>
          <p:spPr>
            <a:xfrm>
              <a:off x="2517" y="7096"/>
              <a:ext cx="10024" cy="1163"/>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在满足本办法第五条有关标准基础上，若成功为在鹤山的欧洲企业举荐人才或团队，或被举荐人（创新创业团队的第一完成人）具有国（境）外本科及以上学历学位，则按照第五条相应奖励标准的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个百分点额外给予奖励。</a:t>
              </a:r>
            </a:p>
          </p:txBody>
        </p:sp>
        <p:pic>
          <p:nvPicPr>
            <p:cNvPr id="34" name="图片 33" descr="4"/>
            <p:cNvPicPr>
              <a:picLocks noChangeAspect="1"/>
            </p:cNvPicPr>
            <p:nvPr/>
          </p:nvPicPr>
          <p:blipFill>
            <a:blip r:embed="rId5"/>
            <a:stretch>
              <a:fillRect/>
            </a:stretch>
          </p:blipFill>
          <p:spPr>
            <a:xfrm>
              <a:off x="2176" y="7222"/>
              <a:ext cx="280" cy="280"/>
            </a:xfrm>
            <a:prstGeom prst="rect">
              <a:avLst/>
            </a:prstGeom>
          </p:spPr>
        </p:pic>
      </p:grpSp>
      <p:grpSp>
        <p:nvGrpSpPr>
          <p:cNvPr id="6" name="组合 5"/>
          <p:cNvGrpSpPr/>
          <p:nvPr/>
        </p:nvGrpSpPr>
        <p:grpSpPr>
          <a:xfrm>
            <a:off x="1302703" y="3461385"/>
            <a:ext cx="6581775" cy="737235"/>
            <a:chOff x="2176" y="7096"/>
            <a:chExt cx="10365" cy="1161"/>
          </a:xfrm>
        </p:grpSpPr>
        <p:sp>
          <p:nvSpPr>
            <p:cNvPr id="16" name="文本框 15"/>
            <p:cNvSpPr txBox="1"/>
            <p:nvPr/>
          </p:nvSpPr>
          <p:spPr>
            <a:xfrm>
              <a:off x="2517" y="7096"/>
              <a:ext cx="10024" cy="1161"/>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引进符合《江门市高层次人才目录分类》的江门市顶尖人才、一级、二级高层次人才，与我市用人单位开展柔性合作，分别给予1万元、5千元、2千元的引才奖励。</a:t>
              </a:r>
            </a:p>
          </p:txBody>
        </p:sp>
        <p:pic>
          <p:nvPicPr>
            <p:cNvPr id="17" name="图片 16" descr="4"/>
            <p:cNvPicPr>
              <a:picLocks noChangeAspect="1"/>
            </p:cNvPicPr>
            <p:nvPr/>
          </p:nvPicPr>
          <p:blipFill>
            <a:blip r:embed="rId5"/>
            <a:stretch>
              <a:fillRect/>
            </a:stretch>
          </p:blipFill>
          <p:spPr>
            <a:xfrm>
              <a:off x="2176" y="7222"/>
              <a:ext cx="280" cy="280"/>
            </a:xfrm>
            <a:prstGeom prst="rect">
              <a:avLst/>
            </a:prstGeom>
          </p:spPr>
        </p:pic>
      </p:grpSp>
      <p:grpSp>
        <p:nvGrpSpPr>
          <p:cNvPr id="22" name="组合 21"/>
          <p:cNvGrpSpPr/>
          <p:nvPr/>
        </p:nvGrpSpPr>
        <p:grpSpPr>
          <a:xfrm>
            <a:off x="1302703" y="2468880"/>
            <a:ext cx="6581775" cy="953135"/>
            <a:chOff x="2176" y="7096"/>
            <a:chExt cx="10365" cy="1501"/>
          </a:xfrm>
        </p:grpSpPr>
        <p:sp>
          <p:nvSpPr>
            <p:cNvPr id="23" name="文本框 22"/>
            <p:cNvSpPr txBox="1"/>
            <p:nvPr/>
          </p:nvSpPr>
          <p:spPr>
            <a:xfrm>
              <a:off x="2517" y="7096"/>
              <a:ext cx="10024" cy="1501"/>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引进符合《鹤山市教育系统和卫生健康系统急需紧缺专业人才目录》的A、B、C类人才（事业单位招聘的除外），与我市用人单位签订1年以上劳动合同（事业单位聘用合同）并缴纳</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6个月以上</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社会保险的，分别给予1万元、5千元和2千元的引才奖励。</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4" name="图片 23" descr="4"/>
            <p:cNvPicPr>
              <a:picLocks noChangeAspect="1"/>
            </p:cNvPicPr>
            <p:nvPr/>
          </p:nvPicPr>
          <p:blipFill>
            <a:blip r:embed="rId5"/>
            <a:stretch>
              <a:fillRect/>
            </a:stretch>
          </p:blipFill>
          <p:spPr>
            <a:xfrm>
              <a:off x="2176" y="7222"/>
              <a:ext cx="280" cy="280"/>
            </a:xfrm>
            <a:prstGeom prst="rect">
              <a:avLst/>
            </a:prstGeom>
          </p:spPr>
        </p:pic>
      </p:grpSp>
      <p:grpSp>
        <p:nvGrpSpPr>
          <p:cNvPr id="28" name="组合 27"/>
          <p:cNvGrpSpPr/>
          <p:nvPr/>
        </p:nvGrpSpPr>
        <p:grpSpPr>
          <a:xfrm>
            <a:off x="1302703" y="1504950"/>
            <a:ext cx="6581775" cy="953135"/>
            <a:chOff x="2176" y="7096"/>
            <a:chExt cx="10365" cy="1501"/>
          </a:xfrm>
        </p:grpSpPr>
        <p:sp>
          <p:nvSpPr>
            <p:cNvPr id="29" name="文本框 28"/>
            <p:cNvSpPr txBox="1"/>
            <p:nvPr/>
          </p:nvSpPr>
          <p:spPr>
            <a:xfrm>
              <a:off x="2517" y="7096"/>
              <a:ext cx="10024" cy="1501"/>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引进正高级职称人才、副高级职称人才、高级技师（一级）、全日制硕士研究生（事业单位招聘的除外），与我市用人单位签订</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1年以上</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劳动合同（事业单位聘用合同）并缴纳</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6个月以上</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社会保险的，分别给予1万元、5千元、5千元和2千元的引才奖励。</a:t>
              </a:r>
            </a:p>
          </p:txBody>
        </p:sp>
        <p:pic>
          <p:nvPicPr>
            <p:cNvPr id="30" name="图片 29" descr="4"/>
            <p:cNvPicPr>
              <a:picLocks noChangeAspect="1"/>
            </p:cNvPicPr>
            <p:nvPr/>
          </p:nvPicPr>
          <p:blipFill>
            <a:blip r:embed="rId5"/>
            <a:stretch>
              <a:fillRect/>
            </a:stretch>
          </p:blipFill>
          <p:spPr>
            <a:xfrm>
              <a:off x="2176" y="7222"/>
              <a:ext cx="280" cy="280"/>
            </a:xfrm>
            <a:prstGeom prst="rect">
              <a:avLst/>
            </a:prstGeom>
          </p:spPr>
        </p:pic>
      </p:grpSp>
      <p:pic>
        <p:nvPicPr>
          <p:cNvPr id="15" name="音频 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4440238"/>
            <a:ext cx="487362" cy="487362"/>
          </a:xfrm>
          <a:prstGeom prst="rect">
            <a:avLst/>
          </a:prstGeom>
        </p:spPr>
      </p:pic>
    </p:spTree>
  </p:cSld>
  <p:clrMapOvr>
    <a:masterClrMapping/>
  </p:clrMapOvr>
  <p:transition advTm="10193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03</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844165" y="2139950"/>
            <a:ext cx="5050155" cy="528955"/>
          </a:xfrm>
          <a:prstGeom prst="rect">
            <a:avLst/>
          </a:prstGeom>
          <a:noFill/>
        </p:spPr>
        <p:txBody>
          <a:bodyPr wrap="square" lIns="68579" tIns="34289" rIns="68579" bIns="34289" rtlCol="0">
            <a:spAutoFit/>
          </a:bodyPr>
          <a:lstStyle/>
          <a:p>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“引才大使”选聘</a:t>
            </a:r>
          </a:p>
        </p:txBody>
      </p:sp>
      <p:pic>
        <p:nvPicPr>
          <p:cNvPr id="4" name="图片 3" descr="12"/>
          <p:cNvPicPr>
            <a:picLocks noChangeAspect="1"/>
          </p:cNvPicPr>
          <p:nvPr/>
        </p:nvPicPr>
        <p:blipFill>
          <a:blip r:embed="rId4"/>
          <a:stretch>
            <a:fillRect/>
          </a:stretch>
        </p:blipFill>
        <p:spPr>
          <a:xfrm>
            <a:off x="6252845" y="1485900"/>
            <a:ext cx="2538730" cy="2080895"/>
          </a:xfrm>
          <a:prstGeom prst="rect">
            <a:avLst/>
          </a:prstGeom>
        </p:spPr>
      </p:pic>
      <p:pic>
        <p:nvPicPr>
          <p:cNvPr id="3" name="音频 2">
            <a:hlinkClick r:id="" action="ppaction://media"/>
          </p:cNvPr>
          <p:cNvPicPr>
            <a:picLocks noChangeAspect="1"/>
          </p:cNvPicPr>
          <p:nvPr>
            <a:audioFile r:link="rId1"/>
            <p:extLst>
              <p:ext uri="{DAA4B4D4-6D71-4841-9C94-3DE7FCFB9230}">
                <p14:media xmlns:p14="http://schemas.microsoft.com/office/powerpoint/2010/main" r:embed="rId2">
                  <p14:trim end="1930.055542"/>
                </p14:media>
              </p:ext>
            </p:extLst>
          </p:nvPr>
        </p:nvPicPr>
        <p:blipFill>
          <a:blip r:embed="rId5"/>
          <a:stretch>
            <a:fillRect/>
          </a:stretch>
        </p:blipFill>
        <p:spPr>
          <a:xfrm>
            <a:off x="8440738" y="4440238"/>
            <a:ext cx="487362" cy="487362"/>
          </a:xfrm>
          <a:prstGeom prst="rect">
            <a:avLst/>
          </a:prstGeom>
        </p:spPr>
      </p:pic>
    </p:spTree>
  </p:cSld>
  <p:clrMapOvr>
    <a:masterClrMapping/>
  </p:clrMapOvr>
  <p:transition advTm="72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23850" y="186690"/>
            <a:ext cx="2948940" cy="306705"/>
          </a:xfrm>
          <a:prstGeom prst="rect">
            <a:avLst/>
          </a:prstGeom>
          <a:noFill/>
        </p:spPr>
        <p:txBody>
          <a:bodyPr wrap="square" rtlCol="0">
            <a:spAutoFit/>
          </a:bodyPr>
          <a:lstStyle/>
          <a:p>
            <a:r>
              <a:rPr lang="zh-CN" altLang="en-US" sz="1400" b="1">
                <a:solidFill>
                  <a:schemeClr val="bg1">
                    <a:lumMod val="65000"/>
                  </a:schemeClr>
                </a:solidFill>
                <a:latin typeface="微软雅黑" panose="020B0503020204020204" pitchFamily="34" charset="-122"/>
                <a:ea typeface="微软雅黑" panose="020B0503020204020204" pitchFamily="34" charset="-122"/>
              </a:rPr>
              <a:t>三、</a:t>
            </a:r>
            <a:r>
              <a:rPr lang="zh-CN" altLang="en-US" sz="1400" b="1">
                <a:solidFill>
                  <a:schemeClr val="bg1">
                    <a:lumMod val="65000"/>
                  </a:schemeClr>
                </a:solidFill>
                <a:latin typeface="微软雅黑" panose="020B0503020204020204" pitchFamily="34" charset="-122"/>
                <a:ea typeface="微软雅黑" panose="020B0503020204020204" pitchFamily="34" charset="-122"/>
                <a:sym typeface="+mn-lt"/>
              </a:rPr>
              <a:t>“引才大使”选聘</a:t>
            </a:r>
            <a:endParaRPr lang="zh-CN" altLang="en-US" sz="1400" b="1">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235835" y="771525"/>
            <a:ext cx="4638040" cy="576580"/>
            <a:chOff x="4170" y="1555"/>
            <a:chExt cx="7304" cy="908"/>
          </a:xfrm>
        </p:grpSpPr>
        <p:sp>
          <p:nvSpPr>
            <p:cNvPr id="15" name="矩形 14"/>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6" name="矩形 15"/>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7" name="流程图: 摘录 16"/>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摘录 17"/>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流程图: 摘录 18"/>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流程图: 摘录 1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22" name="文本框 21"/>
          <p:cNvSpPr txBox="1"/>
          <p:nvPr/>
        </p:nvSpPr>
        <p:spPr>
          <a:xfrm>
            <a:off x="2788285" y="803275"/>
            <a:ext cx="3533140" cy="368300"/>
          </a:xfrm>
          <a:prstGeom prst="rect">
            <a:avLst/>
          </a:prstGeom>
          <a:noFill/>
        </p:spPr>
        <p:txBody>
          <a:bodyPr wrap="square" rtlCol="0">
            <a:spAutoFit/>
          </a:bodyPr>
          <a:lstStyle/>
          <a:p>
            <a:pPr algn="ctr"/>
            <a:r>
              <a:rPr lang="en-US" altLang="zh-CN"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.选聘“引才大使”程序</a:t>
            </a:r>
          </a:p>
        </p:txBody>
      </p:sp>
      <p:graphicFrame>
        <p:nvGraphicFramePr>
          <p:cNvPr id="10" name="图示 9"/>
          <p:cNvGraphicFramePr/>
          <p:nvPr>
            <p:extLst>
              <p:ext uri="{D42A27DB-BD31-4B8C-83A1-F6EECF244321}">
                <p14:modId xmlns:p14="http://schemas.microsoft.com/office/powerpoint/2010/main" val="2972099152"/>
              </p:ext>
            </p:extLst>
          </p:nvPr>
        </p:nvGraphicFramePr>
        <p:xfrm>
          <a:off x="1654175" y="1671955"/>
          <a:ext cx="5836285" cy="18002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2" name="组合 11"/>
          <p:cNvGrpSpPr/>
          <p:nvPr/>
        </p:nvGrpSpPr>
        <p:grpSpPr>
          <a:xfrm>
            <a:off x="1361758" y="3641725"/>
            <a:ext cx="6581775" cy="1168400"/>
            <a:chOff x="2176" y="7096"/>
            <a:chExt cx="10365" cy="1840"/>
          </a:xfrm>
        </p:grpSpPr>
        <p:sp>
          <p:nvSpPr>
            <p:cNvPr id="25" name="文本框 24"/>
            <p:cNvSpPr txBox="1"/>
            <p:nvPr/>
          </p:nvSpPr>
          <p:spPr>
            <a:xfrm>
              <a:off x="2517" y="7096"/>
              <a:ext cx="10024" cy="184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引才大使”一个聘期为2年，期满后自动解除聘任关系，如因工作需要续聘，经本人和市委人才工作领导小组办公室同意，可延期2年。完成年度工作任务后，聘期内每年给予1万元的引才经费补贴，并根据本办法第五、六条给予“鹤才伯乐”奖励。因客观原因出现不适合担任“引才大使”情形的，经市委人才工作领导小组办公室研究确定后解聘。</a:t>
              </a:r>
            </a:p>
          </p:txBody>
        </p:sp>
        <p:pic>
          <p:nvPicPr>
            <p:cNvPr id="34" name="图片 33" descr="4"/>
            <p:cNvPicPr>
              <a:picLocks noChangeAspect="1"/>
            </p:cNvPicPr>
            <p:nvPr/>
          </p:nvPicPr>
          <p:blipFill>
            <a:blip r:embed="rId9"/>
            <a:stretch>
              <a:fillRect/>
            </a:stretch>
          </p:blipFill>
          <p:spPr>
            <a:xfrm>
              <a:off x="2176" y="7222"/>
              <a:ext cx="280" cy="280"/>
            </a:xfrm>
            <a:prstGeom prst="rect">
              <a:avLst/>
            </a:prstGeom>
          </p:spPr>
        </p:pic>
      </p:grpSp>
      <p:pic>
        <p:nvPicPr>
          <p:cNvPr id="4" name="音频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40738" y="4440238"/>
            <a:ext cx="487362" cy="487362"/>
          </a:xfrm>
          <a:prstGeom prst="rect">
            <a:avLst/>
          </a:prstGeom>
        </p:spPr>
      </p:pic>
    </p:spTree>
  </p:cSld>
  <p:clrMapOvr>
    <a:masterClrMapping/>
  </p:clrMapOvr>
  <p:transition advTm="944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04</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844165" y="2139950"/>
            <a:ext cx="5050155" cy="528955"/>
          </a:xfrm>
          <a:prstGeom prst="rect">
            <a:avLst/>
          </a:prstGeom>
          <a:noFill/>
        </p:spPr>
        <p:txBody>
          <a:bodyPr wrap="square" lIns="68579" tIns="34289" rIns="68579" bIns="34289" rtlCol="0">
            <a:spAutoFit/>
          </a:bodyPr>
          <a:lstStyle/>
          <a:p>
            <a:r>
              <a:rPr lang="en-US" altLang="zh-CN" sz="30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实施程序</a:t>
            </a:r>
          </a:p>
        </p:txBody>
      </p:sp>
      <p:pic>
        <p:nvPicPr>
          <p:cNvPr id="2" name="图片 1" descr="20"/>
          <p:cNvPicPr>
            <a:picLocks noChangeAspect="1"/>
          </p:cNvPicPr>
          <p:nvPr/>
        </p:nvPicPr>
        <p:blipFill>
          <a:blip r:embed="rId4"/>
          <a:stretch>
            <a:fillRect/>
          </a:stretch>
        </p:blipFill>
        <p:spPr>
          <a:xfrm>
            <a:off x="6445250" y="2067560"/>
            <a:ext cx="2265045" cy="1671320"/>
          </a:xfrm>
          <a:prstGeom prst="rect">
            <a:avLst/>
          </a:prstGeom>
        </p:spPr>
      </p:pic>
      <p:pic>
        <p:nvPicPr>
          <p:cNvPr id="3" name="音频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4440238"/>
            <a:ext cx="487362" cy="487362"/>
          </a:xfrm>
          <a:prstGeom prst="rect">
            <a:avLst/>
          </a:prstGeom>
        </p:spPr>
      </p:pic>
    </p:spTree>
  </p:cSld>
  <p:clrMapOvr>
    <a:masterClrMapping/>
  </p:clrMapOvr>
  <p:transition advTm="700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23850" y="186690"/>
            <a:ext cx="2948940" cy="306705"/>
          </a:xfrm>
          <a:prstGeom prst="rect">
            <a:avLst/>
          </a:prstGeom>
          <a:noFill/>
        </p:spPr>
        <p:txBody>
          <a:bodyPr wrap="square" rtlCol="0">
            <a:spAutoFit/>
          </a:bodyPr>
          <a:lstStyle/>
          <a:p>
            <a:r>
              <a:rPr lang="zh-CN" altLang="en-US" sz="1400" b="1">
                <a:solidFill>
                  <a:schemeClr val="bg1">
                    <a:lumMod val="65000"/>
                  </a:schemeClr>
                </a:solidFill>
                <a:latin typeface="微软雅黑" panose="020B0503020204020204" pitchFamily="34" charset="-122"/>
                <a:ea typeface="微软雅黑" panose="020B0503020204020204" pitchFamily="34" charset="-122"/>
              </a:rPr>
              <a:t>四、实施程序</a:t>
            </a:r>
          </a:p>
        </p:txBody>
      </p:sp>
      <p:grpSp>
        <p:nvGrpSpPr>
          <p:cNvPr id="6" name="组合 5"/>
          <p:cNvGrpSpPr/>
          <p:nvPr/>
        </p:nvGrpSpPr>
        <p:grpSpPr>
          <a:xfrm>
            <a:off x="2235835" y="771525"/>
            <a:ext cx="4638040" cy="576580"/>
            <a:chOff x="4170" y="1555"/>
            <a:chExt cx="7304" cy="908"/>
          </a:xfrm>
        </p:grpSpPr>
        <p:sp>
          <p:nvSpPr>
            <p:cNvPr id="15" name="矩形 14"/>
            <p:cNvSpPr/>
            <p:nvPr/>
          </p:nvSpPr>
          <p:spPr>
            <a:xfrm>
              <a:off x="10631"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6" name="矩形 15"/>
            <p:cNvSpPr/>
            <p:nvPr/>
          </p:nvSpPr>
          <p:spPr>
            <a:xfrm>
              <a:off x="4170" y="1782"/>
              <a:ext cx="843" cy="681"/>
            </a:xfrm>
            <a:prstGeom prst="rect">
              <a:avLst/>
            </a:prstGeom>
            <a:solidFill>
              <a:schemeClr val="accent6">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7" name="流程图: 摘录 16"/>
            <p:cNvSpPr/>
            <p:nvPr/>
          </p:nvSpPr>
          <p:spPr>
            <a:xfrm rot="5400000">
              <a:off x="4005" y="1947"/>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摘录 17"/>
            <p:cNvSpPr/>
            <p:nvPr/>
          </p:nvSpPr>
          <p:spPr>
            <a:xfrm rot="16200000">
              <a:off x="4676"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流程图: 摘录 18"/>
            <p:cNvSpPr/>
            <p:nvPr/>
          </p:nvSpPr>
          <p:spPr>
            <a:xfrm rot="5400000">
              <a:off x="10520" y="2125"/>
              <a:ext cx="448" cy="226"/>
            </a:xfrm>
            <a:prstGeom prst="flowChartExtra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流程图: 摘录 19"/>
            <p:cNvSpPr/>
            <p:nvPr/>
          </p:nvSpPr>
          <p:spPr>
            <a:xfrm rot="16200000">
              <a:off x="10959" y="1948"/>
              <a:ext cx="680" cy="350"/>
            </a:xfrm>
            <a:prstGeom prst="flowChartExtra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787" y="1555"/>
              <a:ext cx="6070" cy="68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sp>
        <p:nvSpPr>
          <p:cNvPr id="22" name="文本框 21"/>
          <p:cNvSpPr txBox="1"/>
          <p:nvPr/>
        </p:nvSpPr>
        <p:spPr>
          <a:xfrm>
            <a:off x="2788285" y="803275"/>
            <a:ext cx="3533140" cy="368300"/>
          </a:xfrm>
          <a:prstGeom prst="rect">
            <a:avLst/>
          </a:prstGeom>
          <a:noFill/>
        </p:spPr>
        <p:txBody>
          <a:bodyPr wrap="square" rtlCol="0">
            <a:spAutoFit/>
          </a:bodyPr>
          <a:lstStyle/>
          <a:p>
            <a:pPr algn="ctr"/>
            <a:r>
              <a:rPr lang="en-US" altLang="zh-CN"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.社会化引才奖励流程</a:t>
            </a:r>
          </a:p>
        </p:txBody>
      </p:sp>
      <p:graphicFrame>
        <p:nvGraphicFramePr>
          <p:cNvPr id="10" name="图示 9"/>
          <p:cNvGraphicFramePr/>
          <p:nvPr/>
        </p:nvGraphicFramePr>
        <p:xfrm>
          <a:off x="1408430" y="2020570"/>
          <a:ext cx="6290945" cy="18002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9" name="上箭头标注 28"/>
          <p:cNvSpPr/>
          <p:nvPr/>
        </p:nvSpPr>
        <p:spPr>
          <a:xfrm>
            <a:off x="807085" y="3281680"/>
            <a:ext cx="2271395" cy="1320165"/>
          </a:xfrm>
          <a:prstGeom prst="upArrowCallout">
            <a:avLst>
              <a:gd name="adj1" fmla="val 17163"/>
              <a:gd name="adj2" fmla="val 24471"/>
              <a:gd name="adj3" fmla="val 31682"/>
              <a:gd name="adj4" fmla="val 54423"/>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zh-CN" altLang="en-US" sz="1000">
                <a:latin typeface="微软雅黑" panose="020B0503020204020204" pitchFamily="34" charset="-122"/>
                <a:ea typeface="微软雅黑" panose="020B0503020204020204" pitchFamily="34" charset="-122"/>
              </a:rPr>
              <a:t>为我市用人单位举荐人才及团队的，举荐人须在被举荐人到我市就业前，向市人力资源社会保障局提交《鹤山市举荐人才备案表》进行备案。</a:t>
            </a:r>
          </a:p>
        </p:txBody>
      </p:sp>
      <p:sp>
        <p:nvSpPr>
          <p:cNvPr id="32" name="下箭头标注 31"/>
          <p:cNvSpPr/>
          <p:nvPr/>
        </p:nvSpPr>
        <p:spPr>
          <a:xfrm>
            <a:off x="1847850" y="1504315"/>
            <a:ext cx="2752090" cy="1039495"/>
          </a:xfrm>
          <a:prstGeom prst="downArrowCallout">
            <a:avLst>
              <a:gd name="adj1" fmla="val 23389"/>
              <a:gd name="adj2" fmla="val 25651"/>
              <a:gd name="adj3" fmla="val 25000"/>
              <a:gd name="adj4" fmla="val 64682"/>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zh-CN" altLang="en-US" sz="1000">
                <a:solidFill>
                  <a:srgbClr val="322B2A"/>
                </a:solidFill>
                <a:latin typeface="微软雅黑" panose="020B0503020204020204" pitchFamily="34" charset="-122"/>
                <a:ea typeface="微软雅黑" panose="020B0503020204020204" pitchFamily="34" charset="-122"/>
                <a:cs typeface="微软雅黑" panose="020B0503020204020204" pitchFamily="34" charset="-122"/>
              </a:rPr>
              <a:t>经备案的人才（项目）符合相关奖励条件后，由举荐方发起申请，通过鹤山市人才综合服务平台提交申请材料。“引才大使”的奖励申请由人才（项目）落户镇（街）代为提交。</a:t>
            </a:r>
          </a:p>
        </p:txBody>
      </p:sp>
      <p:sp>
        <p:nvSpPr>
          <p:cNvPr id="35" name="上箭头标注 34"/>
          <p:cNvSpPr/>
          <p:nvPr/>
        </p:nvSpPr>
        <p:spPr>
          <a:xfrm>
            <a:off x="3418205" y="3281680"/>
            <a:ext cx="2271395" cy="1320165"/>
          </a:xfrm>
          <a:prstGeom prst="upArrowCallout">
            <a:avLst>
              <a:gd name="adj1" fmla="val 17163"/>
              <a:gd name="adj2" fmla="val 24471"/>
              <a:gd name="adj3" fmla="val 31682"/>
              <a:gd name="adj4" fmla="val 5442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1000">
                <a:latin typeface="微软雅黑" panose="020B0503020204020204" pitchFamily="34" charset="-122"/>
                <a:ea typeface="微软雅黑" panose="020B0503020204020204" pitchFamily="34" charset="-122"/>
              </a:rPr>
              <a:t>由市人力资源社会保障局会同市科工商务局、市财政局等部门联合审核。</a:t>
            </a:r>
          </a:p>
        </p:txBody>
      </p:sp>
      <p:sp>
        <p:nvSpPr>
          <p:cNvPr id="36" name="上箭头标注 35"/>
          <p:cNvSpPr/>
          <p:nvPr/>
        </p:nvSpPr>
        <p:spPr>
          <a:xfrm>
            <a:off x="6033770" y="3281680"/>
            <a:ext cx="2271395" cy="1320165"/>
          </a:xfrm>
          <a:prstGeom prst="upArrowCallout">
            <a:avLst>
              <a:gd name="adj1" fmla="val 17163"/>
              <a:gd name="adj2" fmla="val 24471"/>
              <a:gd name="adj3" fmla="val 31682"/>
              <a:gd name="adj4" fmla="val 54423"/>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zh-CN" altLang="en-US" sz="1000">
                <a:latin typeface="微软雅黑" panose="020B0503020204020204" pitchFamily="34" charset="-122"/>
                <a:ea typeface="微软雅黑" panose="020B0503020204020204" pitchFamily="34" charset="-122"/>
              </a:rPr>
              <a:t>公示无异议或异议无效的，由市人力资源社会保障局商市财政局拨付资金。</a:t>
            </a:r>
          </a:p>
        </p:txBody>
      </p:sp>
      <p:sp>
        <p:nvSpPr>
          <p:cNvPr id="37" name="下箭头标注 36"/>
          <p:cNvSpPr/>
          <p:nvPr/>
        </p:nvSpPr>
        <p:spPr>
          <a:xfrm>
            <a:off x="4737735" y="1504315"/>
            <a:ext cx="2276475" cy="1039495"/>
          </a:xfrm>
          <a:prstGeom prst="downArrowCallout">
            <a:avLst>
              <a:gd name="adj1" fmla="val 23389"/>
              <a:gd name="adj2" fmla="val 25651"/>
              <a:gd name="adj3" fmla="val 25000"/>
              <a:gd name="adj4" fmla="val 64682"/>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zh-CN" altLang="en-US" sz="1000">
                <a:solidFill>
                  <a:srgbClr val="322B2A"/>
                </a:solidFill>
                <a:latin typeface="微软雅黑" panose="020B0503020204020204" pitchFamily="34" charset="-122"/>
                <a:ea typeface="微软雅黑" panose="020B0503020204020204" pitchFamily="34" charset="-122"/>
                <a:cs typeface="微软雅黑" panose="020B0503020204020204" pitchFamily="34" charset="-122"/>
              </a:rPr>
              <a:t>审核通过名单在鹤山市人才综合服务平台及用人单位进行公示，公示期为</a:t>
            </a:r>
            <a:r>
              <a:rPr lang="zh-CN" altLang="en-US" sz="100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5个工作日</a:t>
            </a:r>
            <a:r>
              <a:rPr lang="zh-CN" altLang="en-US" sz="1000">
                <a:solidFill>
                  <a:srgbClr val="322B2A"/>
                </a:solidFill>
                <a:latin typeface="微软雅黑" panose="020B0503020204020204" pitchFamily="34" charset="-122"/>
                <a:ea typeface="微软雅黑" panose="020B0503020204020204" pitchFamily="34" charset="-122"/>
                <a:cs typeface="微软雅黑" panose="020B0503020204020204" pitchFamily="34" charset="-122"/>
              </a:rPr>
              <a:t>。</a:t>
            </a:r>
          </a:p>
        </p:txBody>
      </p:sp>
      <p:pic>
        <p:nvPicPr>
          <p:cNvPr id="2" name="音频 1">
            <a:hlinkClick r:id="" action="ppaction://media"/>
          </p:cNvPr>
          <p:cNvPicPr>
            <a:picLocks noChangeAspect="1"/>
          </p:cNvPicPr>
          <p:nvPr>
            <a:audioFile r:link="rId1"/>
            <p:extLst>
              <p:ext uri="{DAA4B4D4-6D71-4841-9C94-3DE7FCFB9230}">
                <p14:media xmlns:p14="http://schemas.microsoft.com/office/powerpoint/2010/main" r:embed="rId2">
                  <p14:trim end="6762.287109"/>
                </p14:media>
              </p:ext>
            </p:extLst>
          </p:nvPr>
        </p:nvPicPr>
        <p:blipFill>
          <a:blip r:embed="rId9"/>
          <a:stretch>
            <a:fillRect/>
          </a:stretch>
        </p:blipFill>
        <p:spPr>
          <a:xfrm>
            <a:off x="8440738" y="4440238"/>
            <a:ext cx="487362" cy="487362"/>
          </a:xfrm>
          <a:prstGeom prst="rect">
            <a:avLst/>
          </a:prstGeom>
        </p:spPr>
      </p:pic>
    </p:spTree>
  </p:cSld>
  <p:clrMapOvr>
    <a:masterClrMapping/>
  </p:clrMapOvr>
  <p:transition advTm="957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05</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844165" y="2139950"/>
            <a:ext cx="5050155" cy="528955"/>
          </a:xfrm>
          <a:prstGeom prst="rect">
            <a:avLst/>
          </a:prstGeom>
          <a:noFill/>
        </p:spPr>
        <p:txBody>
          <a:bodyPr wrap="square" lIns="68579" tIns="34289" rIns="68579" bIns="34289" rtlCol="0">
            <a:spAutoFit/>
          </a:bodyPr>
          <a:lstStyle/>
          <a:p>
            <a:r>
              <a:rPr lang="en-US" altLang="zh-CN" sz="30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其他事项</a:t>
            </a:r>
          </a:p>
        </p:txBody>
      </p:sp>
      <p:pic>
        <p:nvPicPr>
          <p:cNvPr id="3" name="图片 2" descr="23"/>
          <p:cNvPicPr>
            <a:picLocks noChangeAspect="1"/>
          </p:cNvPicPr>
          <p:nvPr/>
        </p:nvPicPr>
        <p:blipFill>
          <a:blip r:embed="rId4"/>
          <a:stretch>
            <a:fillRect/>
          </a:stretch>
        </p:blipFill>
        <p:spPr>
          <a:xfrm>
            <a:off x="6228715" y="1707515"/>
            <a:ext cx="2486660" cy="2028190"/>
          </a:xfrm>
          <a:prstGeom prst="rect">
            <a:avLst/>
          </a:prstGeom>
        </p:spPr>
      </p:pic>
      <p:pic>
        <p:nvPicPr>
          <p:cNvPr id="4" name="音频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4440238"/>
            <a:ext cx="487362" cy="487362"/>
          </a:xfrm>
          <a:prstGeom prst="rect">
            <a:avLst/>
          </a:prstGeom>
        </p:spPr>
      </p:pic>
    </p:spTree>
  </p:cSld>
  <p:clrMapOvr>
    <a:masterClrMapping/>
  </p:clrMapOvr>
  <p:transition advTm="856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03555" y="558800"/>
            <a:ext cx="8136890" cy="43637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23850" y="186690"/>
            <a:ext cx="2948940" cy="306705"/>
          </a:xfrm>
          <a:prstGeom prst="rect">
            <a:avLst/>
          </a:prstGeom>
          <a:noFill/>
        </p:spPr>
        <p:txBody>
          <a:bodyPr wrap="square" rtlCol="0">
            <a:spAutoFit/>
          </a:bodyPr>
          <a:lstStyle/>
          <a:p>
            <a:r>
              <a:rPr lang="zh-CN" altLang="en-US" sz="1400" b="1">
                <a:solidFill>
                  <a:schemeClr val="bg1">
                    <a:lumMod val="65000"/>
                  </a:schemeClr>
                </a:solidFill>
                <a:latin typeface="微软雅黑" panose="020B0503020204020204" pitchFamily="34" charset="-122"/>
                <a:ea typeface="微软雅黑" panose="020B0503020204020204" pitchFamily="34" charset="-122"/>
              </a:rPr>
              <a:t>五、其他事项</a:t>
            </a:r>
          </a:p>
        </p:txBody>
      </p:sp>
      <p:grpSp>
        <p:nvGrpSpPr>
          <p:cNvPr id="28" name="组合 27"/>
          <p:cNvGrpSpPr/>
          <p:nvPr/>
        </p:nvGrpSpPr>
        <p:grpSpPr>
          <a:xfrm>
            <a:off x="1302703" y="1308100"/>
            <a:ext cx="6581775" cy="953135"/>
            <a:chOff x="2176" y="7096"/>
            <a:chExt cx="10365" cy="1501"/>
          </a:xfrm>
        </p:grpSpPr>
        <p:sp>
          <p:nvSpPr>
            <p:cNvPr id="29" name="文本框 28"/>
            <p:cNvSpPr txBox="1"/>
            <p:nvPr/>
          </p:nvSpPr>
          <p:spPr>
            <a:xfrm>
              <a:off x="2517" y="7096"/>
              <a:ext cx="10024" cy="1501"/>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举荐人应在被举荐人引进到鹤山工作满</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6个月</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（就业与开展项目合作的从劳动合同或协议生效之日起开始计算；创业的从《营业执照》签发之日起开始计算）之日起</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1年内</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提出申请；被举荐人属于柔性引进的，从劳动合同或合作协议结束之日起</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1年内</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提出申请；逾期申请的，不予受理。</a:t>
              </a:r>
            </a:p>
          </p:txBody>
        </p:sp>
        <p:pic>
          <p:nvPicPr>
            <p:cNvPr id="30" name="图片 29" descr="4"/>
            <p:cNvPicPr>
              <a:picLocks noChangeAspect="1"/>
            </p:cNvPicPr>
            <p:nvPr/>
          </p:nvPicPr>
          <p:blipFill>
            <a:blip r:embed="rId4"/>
            <a:stretch>
              <a:fillRect/>
            </a:stretch>
          </p:blipFill>
          <p:spPr>
            <a:xfrm>
              <a:off x="2176" y="7222"/>
              <a:ext cx="280" cy="280"/>
            </a:xfrm>
            <a:prstGeom prst="rect">
              <a:avLst/>
            </a:prstGeom>
          </p:spPr>
        </p:pic>
      </p:grpSp>
      <p:grpSp>
        <p:nvGrpSpPr>
          <p:cNvPr id="7" name="组合 6"/>
          <p:cNvGrpSpPr/>
          <p:nvPr/>
        </p:nvGrpSpPr>
        <p:grpSpPr>
          <a:xfrm>
            <a:off x="1302703" y="3005455"/>
            <a:ext cx="6581775" cy="1168400"/>
            <a:chOff x="2176" y="7096"/>
            <a:chExt cx="10365" cy="1840"/>
          </a:xfrm>
        </p:grpSpPr>
        <p:sp>
          <p:nvSpPr>
            <p:cNvPr id="12" name="文本框 11"/>
            <p:cNvSpPr txBox="1"/>
            <p:nvPr/>
          </p:nvSpPr>
          <p:spPr>
            <a:xfrm>
              <a:off x="2517" y="7096"/>
              <a:ext cx="10024" cy="184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被举荐人是博士后、博士、正高级职称技术人员、副高级职称技术人员、高级技师、硕士研究生，符合《鹤山市教育系统和卫生健康系统急需紧缺专业人才目录》的A、B、C类人才在鹤山就业的，以被举荐人缴纳职工养老保险记录核定。同一个人才被多人举荐或举荐来我市多次就业及创新创业的，以首次备案的记录为准，只发放一次举荐人才补贴。</a:t>
              </a:r>
            </a:p>
          </p:txBody>
        </p:sp>
        <p:pic>
          <p:nvPicPr>
            <p:cNvPr id="23" name="图片 22" descr="4"/>
            <p:cNvPicPr>
              <a:picLocks noChangeAspect="1"/>
            </p:cNvPicPr>
            <p:nvPr/>
          </p:nvPicPr>
          <p:blipFill>
            <a:blip r:embed="rId4"/>
            <a:stretch>
              <a:fillRect/>
            </a:stretch>
          </p:blipFill>
          <p:spPr>
            <a:xfrm>
              <a:off x="2176" y="7222"/>
              <a:ext cx="280" cy="280"/>
            </a:xfrm>
            <a:prstGeom prst="rect">
              <a:avLst/>
            </a:prstGeom>
          </p:spPr>
        </p:pic>
      </p:grpSp>
      <p:pic>
        <p:nvPicPr>
          <p:cNvPr id="4" name="音频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4440238"/>
            <a:ext cx="487362" cy="487362"/>
          </a:xfrm>
          <a:prstGeom prst="rect">
            <a:avLst/>
          </a:prstGeom>
        </p:spPr>
      </p:pic>
    </p:spTree>
  </p:cSld>
  <p:clrMapOvr>
    <a:masterClrMapping/>
  </p:clrMapOvr>
  <p:transition advTm="1371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03555" y="563880"/>
            <a:ext cx="8136890" cy="43637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3" name="矩形 12"/>
          <p:cNvSpPr/>
          <p:nvPr/>
        </p:nvSpPr>
        <p:spPr>
          <a:xfrm>
            <a:off x="0" y="195580"/>
            <a:ext cx="309880" cy="2882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23850" y="186690"/>
            <a:ext cx="2948940" cy="306705"/>
          </a:xfrm>
          <a:prstGeom prst="rect">
            <a:avLst/>
          </a:prstGeom>
          <a:noFill/>
        </p:spPr>
        <p:txBody>
          <a:bodyPr wrap="square" rtlCol="0">
            <a:spAutoFit/>
          </a:bodyPr>
          <a:lstStyle/>
          <a:p>
            <a:r>
              <a:rPr lang="zh-CN" altLang="en-US" sz="1400" b="1">
                <a:solidFill>
                  <a:schemeClr val="bg1">
                    <a:lumMod val="65000"/>
                  </a:schemeClr>
                </a:solidFill>
                <a:latin typeface="微软雅黑" panose="020B0503020204020204" pitchFamily="34" charset="-122"/>
                <a:ea typeface="微软雅黑" panose="020B0503020204020204" pitchFamily="34" charset="-122"/>
              </a:rPr>
              <a:t>五、其他事项</a:t>
            </a:r>
          </a:p>
        </p:txBody>
      </p:sp>
      <p:grpSp>
        <p:nvGrpSpPr>
          <p:cNvPr id="24" name="组合 23"/>
          <p:cNvGrpSpPr/>
          <p:nvPr/>
        </p:nvGrpSpPr>
        <p:grpSpPr>
          <a:xfrm>
            <a:off x="1302703" y="977265"/>
            <a:ext cx="6581775" cy="737235"/>
            <a:chOff x="2176" y="7096"/>
            <a:chExt cx="10365" cy="1161"/>
          </a:xfrm>
        </p:grpSpPr>
        <p:sp>
          <p:nvSpPr>
            <p:cNvPr id="25" name="文本框 24"/>
            <p:cNvSpPr txBox="1"/>
            <p:nvPr/>
          </p:nvSpPr>
          <p:spPr>
            <a:xfrm>
              <a:off x="2517" y="7096"/>
              <a:ext cx="10024" cy="1161"/>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以下情形</a:t>
              </a:r>
              <a:r>
                <a:rPr lang="zh-CN" altLang="en-US" sz="1400" dirty="0">
                  <a:solidFill>
                    <a:srgbClr val="FA6C04"/>
                  </a:solidFill>
                  <a:latin typeface="微软雅黑" panose="020B0503020204020204" pitchFamily="34" charset="-122"/>
                  <a:ea typeface="微软雅黑" panose="020B0503020204020204" pitchFamily="34" charset="-122"/>
                  <a:cs typeface="微软雅黑" panose="020B0503020204020204" pitchFamily="34" charset="-122"/>
                </a:rPr>
                <a:t>不享受本补贴</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：举荐人与被举荐人有夫妻关系、直系血亲关系、三代以内旁系血亲关系以及近姻亲关系的；项目成员为自身项目举荐人才的；用人单位自主招聘的。</a:t>
              </a:r>
            </a:p>
          </p:txBody>
        </p:sp>
        <p:pic>
          <p:nvPicPr>
            <p:cNvPr id="26" name="图片 25" descr="4"/>
            <p:cNvPicPr>
              <a:picLocks noChangeAspect="1"/>
            </p:cNvPicPr>
            <p:nvPr/>
          </p:nvPicPr>
          <p:blipFill>
            <a:blip r:embed="rId4"/>
            <a:stretch>
              <a:fillRect/>
            </a:stretch>
          </p:blipFill>
          <p:spPr>
            <a:xfrm>
              <a:off x="2176" y="7222"/>
              <a:ext cx="280" cy="280"/>
            </a:xfrm>
            <a:prstGeom prst="rect">
              <a:avLst/>
            </a:prstGeom>
          </p:spPr>
        </p:pic>
      </p:grpSp>
      <p:grpSp>
        <p:nvGrpSpPr>
          <p:cNvPr id="27" name="组合 26"/>
          <p:cNvGrpSpPr/>
          <p:nvPr/>
        </p:nvGrpSpPr>
        <p:grpSpPr>
          <a:xfrm>
            <a:off x="1302703" y="3314065"/>
            <a:ext cx="6581775" cy="953135"/>
            <a:chOff x="2176" y="7096"/>
            <a:chExt cx="10365" cy="1501"/>
          </a:xfrm>
        </p:grpSpPr>
        <p:sp>
          <p:nvSpPr>
            <p:cNvPr id="31" name="文本框 30"/>
            <p:cNvSpPr txBox="1"/>
            <p:nvPr/>
          </p:nvSpPr>
          <p:spPr>
            <a:xfrm>
              <a:off x="2517" y="7096"/>
              <a:ext cx="10024" cy="1501"/>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对引才奖励申请及兑现过程中有关个人和机构进行监督管理，对违法违规行为追究相应责任。对弄虚作假的个人和机构，将追缴已享受的补贴资金，不再受理引才激励补贴申请，并将失信信息纳入市公共信用信息管理系统。对拒不返还资金或骗取资金的，依法追究相关人员责任。</a:t>
              </a:r>
            </a:p>
          </p:txBody>
        </p:sp>
        <p:pic>
          <p:nvPicPr>
            <p:cNvPr id="32" name="图片 31" descr="4"/>
            <p:cNvPicPr>
              <a:picLocks noChangeAspect="1"/>
            </p:cNvPicPr>
            <p:nvPr/>
          </p:nvPicPr>
          <p:blipFill>
            <a:blip r:embed="rId4"/>
            <a:stretch>
              <a:fillRect/>
            </a:stretch>
          </p:blipFill>
          <p:spPr>
            <a:xfrm>
              <a:off x="2176" y="7222"/>
              <a:ext cx="280" cy="280"/>
            </a:xfrm>
            <a:prstGeom prst="rect">
              <a:avLst/>
            </a:prstGeom>
          </p:spPr>
        </p:pic>
      </p:grpSp>
      <p:grpSp>
        <p:nvGrpSpPr>
          <p:cNvPr id="33" name="组合 32"/>
          <p:cNvGrpSpPr/>
          <p:nvPr/>
        </p:nvGrpSpPr>
        <p:grpSpPr>
          <a:xfrm>
            <a:off x="1302703" y="1918335"/>
            <a:ext cx="6581775" cy="1168400"/>
            <a:chOff x="2176" y="7096"/>
            <a:chExt cx="10365" cy="1840"/>
          </a:xfrm>
        </p:grpSpPr>
        <p:sp>
          <p:nvSpPr>
            <p:cNvPr id="34" name="文本框 33"/>
            <p:cNvSpPr txBox="1"/>
            <p:nvPr/>
          </p:nvSpPr>
          <p:spPr>
            <a:xfrm>
              <a:off x="2517" y="7096"/>
              <a:ext cx="10024" cy="184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本办法所指国家级、省级领军人才按《关于&lt;江门市引进产业顶尖人才、领军人才补贴申请指南&gt;的补充说明》（江人才发〔2020〕1号）确定。顶尖人才、一级人才、二级人才由《江门市高层次人才目录分类》确定。柔性引进人才的条件，按《中共鹤山市委组织部 鹤山市人力资源和社会保障局关于印发&lt;鹤山市柔性引才暂行办法&gt;的通知》（鹤人社〔2022〕13号）执行。</a:t>
              </a:r>
            </a:p>
          </p:txBody>
        </p:sp>
        <p:pic>
          <p:nvPicPr>
            <p:cNvPr id="36" name="图片 35" descr="4"/>
            <p:cNvPicPr>
              <a:picLocks noChangeAspect="1"/>
            </p:cNvPicPr>
            <p:nvPr/>
          </p:nvPicPr>
          <p:blipFill>
            <a:blip r:embed="rId4"/>
            <a:stretch>
              <a:fillRect/>
            </a:stretch>
          </p:blipFill>
          <p:spPr>
            <a:xfrm>
              <a:off x="2176" y="7222"/>
              <a:ext cx="280" cy="280"/>
            </a:xfrm>
            <a:prstGeom prst="rect">
              <a:avLst/>
            </a:prstGeom>
          </p:spPr>
        </p:pic>
      </p:grpSp>
      <p:pic>
        <p:nvPicPr>
          <p:cNvPr id="4" name="音频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4440238"/>
            <a:ext cx="487362" cy="487362"/>
          </a:xfrm>
          <a:prstGeom prst="rect">
            <a:avLst/>
          </a:prstGeom>
        </p:spPr>
      </p:pic>
    </p:spTree>
  </p:cSld>
  <p:clrMapOvr>
    <a:masterClrMapping/>
  </p:clrMapOvr>
  <p:transition advTm="1371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0" y="1779905"/>
            <a:ext cx="9146540" cy="1298575"/>
          </a:xfrm>
          <a:prstGeom prst="rect">
            <a:avLst/>
          </a:prstGeom>
          <a:solidFill>
            <a:schemeClr val="accent2"/>
          </a:solidFill>
          <a:ln w="0">
            <a:noFill/>
            <a:prstDash val="solid"/>
            <a:miter lim="800000"/>
          </a:ln>
        </p:spPr>
        <p:txBody>
          <a:bodyPr vert="horz" wrap="square" lIns="91433" tIns="45717" rIns="91433" bIns="45717" numCol="1" anchor="t" anchorCtr="0" compatLnSpc="1"/>
          <a:lstStyle/>
          <a:p>
            <a:endParaRPr lang="zh-CN" altLang="en-US">
              <a:ea typeface="微软雅黑" panose="020B0503020204020204" pitchFamily="34" charset="-122"/>
            </a:endParaRPr>
          </a:p>
        </p:txBody>
      </p:sp>
      <p:sp>
        <p:nvSpPr>
          <p:cNvPr id="7" name="Freeform 7"/>
          <p:cNvSpPr/>
          <p:nvPr/>
        </p:nvSpPr>
        <p:spPr bwMode="auto">
          <a:xfrm>
            <a:off x="459105" y="1377315"/>
            <a:ext cx="2532380" cy="2103755"/>
          </a:xfrm>
          <a:custGeom>
            <a:avLst/>
            <a:gdLst>
              <a:gd name="T0" fmla="*/ 579 w 1583"/>
              <a:gd name="T1" fmla="*/ 0 h 1325"/>
              <a:gd name="T2" fmla="*/ 1583 w 1583"/>
              <a:gd name="T3" fmla="*/ 0 h 1325"/>
              <a:gd name="T4" fmla="*/ 1004 w 1583"/>
              <a:gd name="T5" fmla="*/ 1325 h 1325"/>
              <a:gd name="T6" fmla="*/ 0 w 1583"/>
              <a:gd name="T7" fmla="*/ 1325 h 1325"/>
              <a:gd name="T8" fmla="*/ 579 w 1583"/>
              <a:gd name="T9" fmla="*/ 0 h 1325"/>
            </a:gdLst>
            <a:ahLst/>
            <a:cxnLst>
              <a:cxn ang="0">
                <a:pos x="T0" y="T1"/>
              </a:cxn>
              <a:cxn ang="0">
                <a:pos x="T2" y="T3"/>
              </a:cxn>
              <a:cxn ang="0">
                <a:pos x="T4" y="T5"/>
              </a:cxn>
              <a:cxn ang="0">
                <a:pos x="T6" y="T7"/>
              </a:cxn>
              <a:cxn ang="0">
                <a:pos x="T8" y="T9"/>
              </a:cxn>
            </a:cxnLst>
            <a:rect l="0" t="0" r="r" b="b"/>
            <a:pathLst>
              <a:path w="1583" h="1325">
                <a:moveTo>
                  <a:pt x="579" y="0"/>
                </a:moveTo>
                <a:lnTo>
                  <a:pt x="1583" y="0"/>
                </a:lnTo>
                <a:lnTo>
                  <a:pt x="1004" y="1325"/>
                </a:lnTo>
                <a:lnTo>
                  <a:pt x="0" y="1325"/>
                </a:lnTo>
                <a:lnTo>
                  <a:pt x="579" y="0"/>
                </a:lnTo>
                <a:close/>
              </a:path>
            </a:pathLst>
          </a:custGeom>
          <a:solidFill>
            <a:schemeClr val="accent1"/>
          </a:solidFill>
          <a:ln w="0">
            <a:noFill/>
            <a:prstDash val="solid"/>
            <a:round/>
          </a:ln>
        </p:spPr>
        <p:txBody>
          <a:bodyPr vert="horz" wrap="square" lIns="91433" tIns="45717" rIns="91433" bIns="45717" numCol="1" anchor="ctr" anchorCtr="1" compatLnSpc="1"/>
          <a:lstStyle/>
          <a:p>
            <a:r>
              <a:rPr lang="en-US" altLang="zh-CN" sz="5100" dirty="0">
                <a:solidFill>
                  <a:schemeClr val="bg1"/>
                </a:solidFill>
                <a:latin typeface="Impact" panose="020B0806030902050204" pitchFamily="34" charset="0"/>
                <a:ea typeface="微软雅黑" panose="020B0503020204020204" pitchFamily="34" charset="-122"/>
              </a:rPr>
              <a:t>06</a:t>
            </a:r>
            <a:endParaRPr lang="zh-CN" altLang="en-US" sz="5100" dirty="0">
              <a:solidFill>
                <a:schemeClr val="bg1"/>
              </a:solidFill>
              <a:latin typeface="Impact" panose="020B0806030902050204" pitchFamily="34" charset="0"/>
              <a:ea typeface="微软雅黑" panose="020B0503020204020204" pitchFamily="34" charset="-122"/>
            </a:endParaRPr>
          </a:p>
        </p:txBody>
      </p:sp>
      <p:sp>
        <p:nvSpPr>
          <p:cNvPr id="12" name="TextBox 48"/>
          <p:cNvSpPr txBox="1"/>
          <p:nvPr/>
        </p:nvSpPr>
        <p:spPr>
          <a:xfrm>
            <a:off x="2991485" y="2164398"/>
            <a:ext cx="3384550" cy="528955"/>
          </a:xfrm>
          <a:prstGeom prst="rect">
            <a:avLst/>
          </a:prstGeom>
          <a:noFill/>
        </p:spPr>
        <p:txBody>
          <a:bodyPr wrap="square" lIns="68579" tIns="34289" rIns="68579" bIns="34289" rtlCol="0">
            <a:spAutoFit/>
          </a:bodyPr>
          <a:lstStyle/>
          <a:p>
            <a:r>
              <a:rPr lang="en-US" altLang="zh-CN" sz="30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3000" b="1" dirty="0">
                <a:solidFill>
                  <a:schemeClr val="bg1"/>
                </a:solidFill>
                <a:latin typeface="微软雅黑" panose="020B0503020204020204" pitchFamily="34" charset="-122"/>
                <a:ea typeface="微软雅黑" panose="020B0503020204020204" pitchFamily="34" charset="-122"/>
                <a:cs typeface="+mn-ea"/>
                <a:sym typeface="+mn-lt"/>
              </a:rPr>
              <a:t>附则</a:t>
            </a:r>
          </a:p>
        </p:txBody>
      </p:sp>
      <p:pic>
        <p:nvPicPr>
          <p:cNvPr id="4" name="图片 3" descr="25"/>
          <p:cNvPicPr>
            <a:picLocks noChangeAspect="1"/>
          </p:cNvPicPr>
          <p:nvPr/>
        </p:nvPicPr>
        <p:blipFill>
          <a:blip r:embed="rId4"/>
          <a:stretch>
            <a:fillRect/>
          </a:stretch>
        </p:blipFill>
        <p:spPr>
          <a:xfrm>
            <a:off x="6228715" y="1851660"/>
            <a:ext cx="2419985" cy="2042160"/>
          </a:xfrm>
          <a:prstGeom prst="rect">
            <a:avLst/>
          </a:prstGeom>
        </p:spPr>
      </p:pic>
      <p:pic>
        <p:nvPicPr>
          <p:cNvPr id="3" name="音频 2">
            <a:hlinkClick r:id="" action="ppaction://media"/>
          </p:cNvPr>
          <p:cNvPicPr>
            <a:picLocks noChangeAspect="1"/>
          </p:cNvPicPr>
          <p:nvPr>
            <a:audioFile r:link="rId1"/>
            <p:extLst>
              <p:ext uri="{DAA4B4D4-6D71-4841-9C94-3DE7FCFB9230}">
                <p14:media xmlns:p14="http://schemas.microsoft.com/office/powerpoint/2010/main" r:embed="rId2">
                  <p14:trim end="4930.482422"/>
                </p14:media>
              </p:ext>
            </p:extLst>
          </p:nvPr>
        </p:nvPicPr>
        <p:blipFill>
          <a:blip r:embed="rId5"/>
          <a:stretch>
            <a:fillRect/>
          </a:stretch>
        </p:blipFill>
        <p:spPr>
          <a:xfrm>
            <a:off x="8440738" y="4440238"/>
            <a:ext cx="487362" cy="487362"/>
          </a:xfrm>
          <a:prstGeom prst="rect">
            <a:avLst/>
          </a:prstGeom>
        </p:spPr>
      </p:pic>
    </p:spTree>
  </p:cSld>
  <p:clrMapOvr>
    <a:masterClrMapping/>
  </p:clrMapOvr>
  <p:transition advTm="58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253490" y="4523105"/>
            <a:ext cx="4107180" cy="762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pic>
        <p:nvPicPr>
          <p:cNvPr id="4" name="图片 3" descr="28"/>
          <p:cNvPicPr>
            <a:picLocks noChangeAspect="1"/>
          </p:cNvPicPr>
          <p:nvPr/>
        </p:nvPicPr>
        <p:blipFill>
          <a:blip r:embed="rId4"/>
          <a:stretch>
            <a:fillRect/>
          </a:stretch>
        </p:blipFill>
        <p:spPr>
          <a:xfrm>
            <a:off x="5360670" y="2152650"/>
            <a:ext cx="3423285" cy="2446655"/>
          </a:xfrm>
          <a:prstGeom prst="rect">
            <a:avLst/>
          </a:prstGeom>
        </p:spPr>
      </p:pic>
      <p:grpSp>
        <p:nvGrpSpPr>
          <p:cNvPr id="28" name="组合 27"/>
          <p:cNvGrpSpPr/>
          <p:nvPr/>
        </p:nvGrpSpPr>
        <p:grpSpPr>
          <a:xfrm>
            <a:off x="1075373" y="487045"/>
            <a:ext cx="6581775" cy="737235"/>
            <a:chOff x="2176" y="7096"/>
            <a:chExt cx="10365" cy="1161"/>
          </a:xfrm>
        </p:grpSpPr>
        <p:sp>
          <p:nvSpPr>
            <p:cNvPr id="29" name="文本框 28"/>
            <p:cNvSpPr txBox="1"/>
            <p:nvPr/>
          </p:nvSpPr>
          <p:spPr>
            <a:xfrm>
              <a:off x="2517" y="7096"/>
              <a:ext cx="10024" cy="1161"/>
            </a:xfrm>
            <a:prstGeom prst="rect">
              <a:avLst/>
            </a:prstGeom>
            <a:noFill/>
          </p:spPr>
          <p:txBody>
            <a:bodyPr wrap="square" rtlCol="0">
              <a:spAutoFit/>
            </a:bodyPr>
            <a:lstStyle/>
            <a:p>
              <a:r>
                <a:rPr lang="zh-CN" altLang="en-US" sz="1400" dirty="0">
                  <a:solidFill>
                    <a:srgbClr val="322B2A"/>
                  </a:solidFill>
                  <a:latin typeface="微软雅黑" panose="020B0503020204020204" pitchFamily="34" charset="-122"/>
                  <a:ea typeface="微软雅黑" panose="020B0503020204020204" pitchFamily="34" charset="-122"/>
                  <a:cs typeface="微软雅黑" panose="020B0503020204020204" pitchFamily="34" charset="-122"/>
                </a:rPr>
                <a:t>本政策所指欧洲企业，包括欧洲国家直接投资企业，欧洲国家通过第三国（地区）转投资企业等，且企业在鹤山注册、税务征管关系及统计关系在鹤山市范围内、具有独立法人资格、实行独立核算、有健全的财务制度。</a:t>
              </a:r>
            </a:p>
          </p:txBody>
        </p:sp>
        <p:pic>
          <p:nvPicPr>
            <p:cNvPr id="30" name="图片 29" descr="4"/>
            <p:cNvPicPr>
              <a:picLocks noChangeAspect="1"/>
            </p:cNvPicPr>
            <p:nvPr/>
          </p:nvPicPr>
          <p:blipFill>
            <a:blip r:embed="rId5"/>
            <a:stretch>
              <a:fillRect/>
            </a:stretch>
          </p:blipFill>
          <p:spPr>
            <a:xfrm>
              <a:off x="2176" y="7222"/>
              <a:ext cx="280" cy="280"/>
            </a:xfrm>
            <a:prstGeom prst="rect">
              <a:avLst/>
            </a:prstGeom>
          </p:spPr>
        </p:pic>
      </p:grpSp>
      <p:grpSp>
        <p:nvGrpSpPr>
          <p:cNvPr id="2" name="组合 1"/>
          <p:cNvGrpSpPr/>
          <p:nvPr/>
        </p:nvGrpSpPr>
        <p:grpSpPr>
          <a:xfrm>
            <a:off x="1075373" y="1305560"/>
            <a:ext cx="6581775" cy="521970"/>
            <a:chOff x="2176" y="7096"/>
            <a:chExt cx="10365" cy="822"/>
          </a:xfrm>
        </p:grpSpPr>
        <p:sp>
          <p:nvSpPr>
            <p:cNvPr id="5" name="文本框 4"/>
            <p:cNvSpPr txBox="1"/>
            <p:nvPr/>
          </p:nvSpPr>
          <p:spPr>
            <a:xfrm>
              <a:off x="2517" y="7096"/>
              <a:ext cx="10024" cy="822"/>
            </a:xfrm>
            <a:prstGeom prst="rect">
              <a:avLst/>
            </a:prstGeom>
            <a:noFill/>
          </p:spPr>
          <p:txBody>
            <a:bodyPr wrap="square" rtlCol="0">
              <a:spAutoFit/>
            </a:bodyPr>
            <a:lstStyle/>
            <a:p>
              <a:r>
                <a:rPr lang="zh-CN" altLang="en-US" sz="1400" dirty="0">
                  <a:solidFill>
                    <a:srgbClr val="322B2A"/>
                  </a:solidFill>
                  <a:latin typeface="微软雅黑" panose="020B0503020204020204" pitchFamily="34" charset="-122"/>
                  <a:ea typeface="微软雅黑" panose="020B0503020204020204" pitchFamily="34" charset="-122"/>
                  <a:cs typeface="微软雅黑" panose="020B0503020204020204" pitchFamily="34" charset="-122"/>
                </a:rPr>
                <a:t>本办法所涉引才奖励、补贴经费在市人才发展专项经费中列支。公务员和参照公务员法管理单位工作人员及机关事业单位工作人员不列入享受范围。</a:t>
              </a:r>
            </a:p>
          </p:txBody>
        </p:sp>
        <p:pic>
          <p:nvPicPr>
            <p:cNvPr id="6" name="图片 5" descr="4"/>
            <p:cNvPicPr>
              <a:picLocks noChangeAspect="1"/>
            </p:cNvPicPr>
            <p:nvPr/>
          </p:nvPicPr>
          <p:blipFill>
            <a:blip r:embed="rId5"/>
            <a:stretch>
              <a:fillRect/>
            </a:stretch>
          </p:blipFill>
          <p:spPr>
            <a:xfrm>
              <a:off x="2176" y="7222"/>
              <a:ext cx="280" cy="280"/>
            </a:xfrm>
            <a:prstGeom prst="rect">
              <a:avLst/>
            </a:prstGeom>
          </p:spPr>
        </p:pic>
      </p:grpSp>
      <p:grpSp>
        <p:nvGrpSpPr>
          <p:cNvPr id="7" name="组合 6"/>
          <p:cNvGrpSpPr/>
          <p:nvPr/>
        </p:nvGrpSpPr>
        <p:grpSpPr>
          <a:xfrm>
            <a:off x="1075373" y="1934845"/>
            <a:ext cx="4801870" cy="521970"/>
            <a:chOff x="2176" y="7096"/>
            <a:chExt cx="7562" cy="822"/>
          </a:xfrm>
        </p:grpSpPr>
        <p:sp>
          <p:nvSpPr>
            <p:cNvPr id="8" name="文本框 7"/>
            <p:cNvSpPr txBox="1"/>
            <p:nvPr/>
          </p:nvSpPr>
          <p:spPr>
            <a:xfrm>
              <a:off x="2517" y="7096"/>
              <a:ext cx="7221" cy="822"/>
            </a:xfrm>
            <a:prstGeom prst="rect">
              <a:avLst/>
            </a:prstGeom>
            <a:noFill/>
          </p:spPr>
          <p:txBody>
            <a:bodyPr wrap="square" rtlCol="0">
              <a:spAutoFit/>
            </a:bodyPr>
            <a:lstStyle/>
            <a:p>
              <a:r>
                <a:rPr lang="zh-CN" altLang="en-US" sz="1400" dirty="0">
                  <a:solidFill>
                    <a:srgbClr val="322B2A"/>
                  </a:solidFill>
                  <a:latin typeface="微软雅黑" panose="020B0503020204020204" pitchFamily="34" charset="-122"/>
                  <a:ea typeface="微软雅黑" panose="020B0503020204020204" pitchFamily="34" charset="-122"/>
                  <a:cs typeface="微软雅黑" panose="020B0503020204020204" pitchFamily="34" charset="-122"/>
                </a:rPr>
                <a:t>本办法与国家、省、江门市及我市其他现行政策有重复、交叉的，按照“从高、从优、不重复”的原则执行。</a:t>
              </a:r>
            </a:p>
          </p:txBody>
        </p:sp>
        <p:pic>
          <p:nvPicPr>
            <p:cNvPr id="9" name="图片 8" descr="4"/>
            <p:cNvPicPr>
              <a:picLocks noChangeAspect="1"/>
            </p:cNvPicPr>
            <p:nvPr/>
          </p:nvPicPr>
          <p:blipFill>
            <a:blip r:embed="rId5"/>
            <a:stretch>
              <a:fillRect/>
            </a:stretch>
          </p:blipFill>
          <p:spPr>
            <a:xfrm>
              <a:off x="2176" y="7222"/>
              <a:ext cx="280" cy="280"/>
            </a:xfrm>
            <a:prstGeom prst="rect">
              <a:avLst/>
            </a:prstGeom>
          </p:spPr>
        </p:pic>
      </p:grpSp>
      <p:grpSp>
        <p:nvGrpSpPr>
          <p:cNvPr id="10" name="组合 9"/>
          <p:cNvGrpSpPr/>
          <p:nvPr/>
        </p:nvGrpSpPr>
        <p:grpSpPr>
          <a:xfrm>
            <a:off x="1075373" y="2564130"/>
            <a:ext cx="6581775" cy="306705"/>
            <a:chOff x="2176" y="7096"/>
            <a:chExt cx="10365" cy="483"/>
          </a:xfrm>
        </p:grpSpPr>
        <p:sp>
          <p:nvSpPr>
            <p:cNvPr id="11" name="文本框 10"/>
            <p:cNvSpPr txBox="1"/>
            <p:nvPr/>
          </p:nvSpPr>
          <p:spPr>
            <a:xfrm>
              <a:off x="2517" y="7096"/>
              <a:ext cx="10024" cy="483"/>
            </a:xfrm>
            <a:prstGeom prst="rect">
              <a:avLst/>
            </a:prstGeom>
            <a:noFill/>
          </p:spPr>
          <p:txBody>
            <a:bodyPr wrap="square" rtlCol="0">
              <a:spAutoFit/>
            </a:bodyPr>
            <a:lstStyle/>
            <a:p>
              <a:r>
                <a:rPr lang="zh-CN" altLang="en-US" sz="1400" dirty="0">
                  <a:solidFill>
                    <a:srgbClr val="322B2A"/>
                  </a:solidFill>
                  <a:latin typeface="微软雅黑" panose="020B0503020204020204" pitchFamily="34" charset="-122"/>
                  <a:ea typeface="微软雅黑" panose="020B0503020204020204" pitchFamily="34" charset="-122"/>
                  <a:cs typeface="微软雅黑" panose="020B0503020204020204" pitchFamily="34" charset="-122"/>
                </a:rPr>
                <a:t>本办法自2022年6月13日起施行，有效期为三年。</a:t>
              </a:r>
            </a:p>
          </p:txBody>
        </p:sp>
        <p:pic>
          <p:nvPicPr>
            <p:cNvPr id="12" name="图片 11" descr="4"/>
            <p:cNvPicPr>
              <a:picLocks noChangeAspect="1"/>
            </p:cNvPicPr>
            <p:nvPr/>
          </p:nvPicPr>
          <p:blipFill>
            <a:blip r:embed="rId5"/>
            <a:stretch>
              <a:fillRect/>
            </a:stretch>
          </p:blipFill>
          <p:spPr>
            <a:xfrm>
              <a:off x="2176" y="7222"/>
              <a:ext cx="280" cy="280"/>
            </a:xfrm>
            <a:prstGeom prst="rect">
              <a:avLst/>
            </a:prstGeom>
          </p:spPr>
        </p:pic>
      </p:grpSp>
      <p:grpSp>
        <p:nvGrpSpPr>
          <p:cNvPr id="13" name="组合 12"/>
          <p:cNvGrpSpPr/>
          <p:nvPr/>
        </p:nvGrpSpPr>
        <p:grpSpPr>
          <a:xfrm>
            <a:off x="1075373" y="2976245"/>
            <a:ext cx="6581775" cy="306705"/>
            <a:chOff x="2176" y="7096"/>
            <a:chExt cx="10365" cy="483"/>
          </a:xfrm>
        </p:grpSpPr>
        <p:sp>
          <p:nvSpPr>
            <p:cNvPr id="14" name="文本框 13"/>
            <p:cNvSpPr txBox="1"/>
            <p:nvPr/>
          </p:nvSpPr>
          <p:spPr>
            <a:xfrm>
              <a:off x="2517" y="7096"/>
              <a:ext cx="10024" cy="483"/>
            </a:xfrm>
            <a:prstGeom prst="rect">
              <a:avLst/>
            </a:prstGeom>
            <a:noFill/>
          </p:spPr>
          <p:txBody>
            <a:bodyPr wrap="square" rtlCol="0">
              <a:spAutoFit/>
            </a:bodyPr>
            <a:lstStyle/>
            <a:p>
              <a:r>
                <a:rPr lang="zh-CN" altLang="en-US" sz="1400" dirty="0">
                  <a:solidFill>
                    <a:srgbClr val="322B2A"/>
                  </a:solidFill>
                  <a:latin typeface="微软雅黑" panose="020B0503020204020204" pitchFamily="34" charset="-122"/>
                  <a:ea typeface="微软雅黑" panose="020B0503020204020204" pitchFamily="34" charset="-122"/>
                  <a:cs typeface="微软雅黑" panose="020B0503020204020204" pitchFamily="34" charset="-122"/>
                  <a:sym typeface="+mn-ea"/>
                </a:rPr>
                <a:t>本办法由市人力资源社会保障局、市委组织部负责解释。</a:t>
              </a:r>
            </a:p>
          </p:txBody>
        </p:sp>
        <p:pic>
          <p:nvPicPr>
            <p:cNvPr id="15" name="图片 14" descr="4"/>
            <p:cNvPicPr>
              <a:picLocks noChangeAspect="1"/>
            </p:cNvPicPr>
            <p:nvPr/>
          </p:nvPicPr>
          <p:blipFill>
            <a:blip r:embed="rId5"/>
            <a:stretch>
              <a:fillRect/>
            </a:stretch>
          </p:blipFill>
          <p:spPr>
            <a:xfrm>
              <a:off x="2176" y="7222"/>
              <a:ext cx="280" cy="280"/>
            </a:xfrm>
            <a:prstGeom prst="rect">
              <a:avLst/>
            </a:prstGeom>
          </p:spPr>
        </p:pic>
      </p:grpSp>
      <p:pic>
        <p:nvPicPr>
          <p:cNvPr id="16" name="音频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4440238"/>
            <a:ext cx="487362" cy="487362"/>
          </a:xfrm>
          <a:prstGeom prst="rect">
            <a:avLst/>
          </a:prstGeom>
        </p:spPr>
      </p:pic>
    </p:spTree>
  </p:cSld>
  <p:clrMapOvr>
    <a:masterClrMapping/>
  </p:clrMapOvr>
  <p:transition advTm="6703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259"/>
          <p:cNvSpPr>
            <a:spLocks noChangeArrowheads="1"/>
          </p:cNvSpPr>
          <p:nvPr/>
        </p:nvSpPr>
        <p:spPr bwMode="auto">
          <a:xfrm>
            <a:off x="4538226" y="2107456"/>
            <a:ext cx="5186484" cy="553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3600" dirty="0">
                <a:solidFill>
                  <a:srgbClr val="322B2A"/>
                </a:solidFill>
                <a:latin typeface="Arial" panose="020B0604020202020204" pitchFamily="34" charset="0"/>
                <a:cs typeface="Arial" panose="020B0604020202020204" pitchFamily="34" charset="0"/>
              </a:rPr>
              <a:t>谢谢您的观看！</a:t>
            </a:r>
          </a:p>
        </p:txBody>
      </p:sp>
      <p:sp>
        <p:nvSpPr>
          <p:cNvPr id="15" name="Freeform 5"/>
          <p:cNvSpPr/>
          <p:nvPr/>
        </p:nvSpPr>
        <p:spPr bwMode="auto">
          <a:xfrm>
            <a:off x="1404646" y="2661194"/>
            <a:ext cx="2015226" cy="779160"/>
          </a:xfrm>
          <a:custGeom>
            <a:avLst/>
            <a:gdLst>
              <a:gd name="T0" fmla="*/ 155 w 1401"/>
              <a:gd name="T1" fmla="*/ 0 h 441"/>
              <a:gd name="T2" fmla="*/ 0 w 1401"/>
              <a:gd name="T3" fmla="*/ 441 h 441"/>
              <a:gd name="T4" fmla="*/ 1230 w 1401"/>
              <a:gd name="T5" fmla="*/ 441 h 441"/>
              <a:gd name="T6" fmla="*/ 1401 w 1401"/>
              <a:gd name="T7" fmla="*/ 0 h 441"/>
              <a:gd name="T8" fmla="*/ 155 w 1401"/>
              <a:gd name="T9" fmla="*/ 0 h 441"/>
            </a:gdLst>
            <a:ahLst/>
            <a:cxnLst>
              <a:cxn ang="0">
                <a:pos x="T0" y="T1"/>
              </a:cxn>
              <a:cxn ang="0">
                <a:pos x="T2" y="T3"/>
              </a:cxn>
              <a:cxn ang="0">
                <a:pos x="T4" y="T5"/>
              </a:cxn>
              <a:cxn ang="0">
                <a:pos x="T6" y="T7"/>
              </a:cxn>
              <a:cxn ang="0">
                <a:pos x="T8" y="T9"/>
              </a:cxn>
            </a:cxnLst>
            <a:rect l="0" t="0" r="r" b="b"/>
            <a:pathLst>
              <a:path w="1401" h="441">
                <a:moveTo>
                  <a:pt x="155" y="0"/>
                </a:moveTo>
                <a:lnTo>
                  <a:pt x="0" y="441"/>
                </a:lnTo>
                <a:lnTo>
                  <a:pt x="1230" y="441"/>
                </a:lnTo>
                <a:lnTo>
                  <a:pt x="1401" y="0"/>
                </a:lnTo>
                <a:lnTo>
                  <a:pt x="155" y="0"/>
                </a:lnTo>
                <a:close/>
              </a:path>
            </a:pathLst>
          </a:custGeom>
          <a:solidFill>
            <a:schemeClr val="accent2"/>
          </a:solidFill>
          <a:ln>
            <a:noFill/>
          </a:ln>
        </p:spPr>
        <p:txBody>
          <a:bodyPr vert="horz" wrap="square" lIns="91428" tIns="45714" rIns="91428" bIns="45714" numCol="1" anchor="t" anchorCtr="0" compatLnSpc="1"/>
          <a:lstStyle/>
          <a:p>
            <a:endParaRPr lang="zh-CN" altLang="en-US" sz="1400" dirty="0"/>
          </a:p>
        </p:txBody>
      </p:sp>
      <p:sp>
        <p:nvSpPr>
          <p:cNvPr id="17" name="Freeform 6"/>
          <p:cNvSpPr/>
          <p:nvPr/>
        </p:nvSpPr>
        <p:spPr bwMode="auto">
          <a:xfrm>
            <a:off x="-440552" y="921863"/>
            <a:ext cx="2050534" cy="571788"/>
          </a:xfrm>
          <a:custGeom>
            <a:avLst/>
            <a:gdLst>
              <a:gd name="T0" fmla="*/ 171 w 1806"/>
              <a:gd name="T1" fmla="*/ 0 h 410"/>
              <a:gd name="T2" fmla="*/ 0 w 1806"/>
              <a:gd name="T3" fmla="*/ 410 h 410"/>
              <a:gd name="T4" fmla="*/ 1650 w 1806"/>
              <a:gd name="T5" fmla="*/ 410 h 410"/>
              <a:gd name="T6" fmla="*/ 1806 w 1806"/>
              <a:gd name="T7" fmla="*/ 0 h 410"/>
              <a:gd name="T8" fmla="*/ 171 w 1806"/>
              <a:gd name="T9" fmla="*/ 0 h 410"/>
            </a:gdLst>
            <a:ahLst/>
            <a:cxnLst>
              <a:cxn ang="0">
                <a:pos x="T0" y="T1"/>
              </a:cxn>
              <a:cxn ang="0">
                <a:pos x="T2" y="T3"/>
              </a:cxn>
              <a:cxn ang="0">
                <a:pos x="T4" y="T5"/>
              </a:cxn>
              <a:cxn ang="0">
                <a:pos x="T6" y="T7"/>
              </a:cxn>
              <a:cxn ang="0">
                <a:pos x="T8" y="T9"/>
              </a:cxn>
            </a:cxnLst>
            <a:rect l="0" t="0" r="r" b="b"/>
            <a:pathLst>
              <a:path w="1806" h="410">
                <a:moveTo>
                  <a:pt x="171" y="0"/>
                </a:moveTo>
                <a:lnTo>
                  <a:pt x="0" y="410"/>
                </a:lnTo>
                <a:lnTo>
                  <a:pt x="1650" y="410"/>
                </a:lnTo>
                <a:lnTo>
                  <a:pt x="1806" y="0"/>
                </a:lnTo>
                <a:lnTo>
                  <a:pt x="171" y="0"/>
                </a:lnTo>
                <a:close/>
              </a:path>
            </a:pathLst>
          </a:custGeom>
          <a:solidFill>
            <a:schemeClr val="accent1"/>
          </a:solidFill>
          <a:ln>
            <a:noFill/>
          </a:ln>
        </p:spPr>
        <p:txBody>
          <a:bodyPr vert="horz" wrap="square" lIns="91428" tIns="45714" rIns="91428" bIns="45714" numCol="1" anchor="t" anchorCtr="0" compatLnSpc="1"/>
          <a:lstStyle/>
          <a:p>
            <a:endParaRPr lang="zh-CN" altLang="en-US" sz="1400" dirty="0"/>
          </a:p>
        </p:txBody>
      </p:sp>
      <p:sp>
        <p:nvSpPr>
          <p:cNvPr id="20" name="Freeform 7"/>
          <p:cNvSpPr/>
          <p:nvPr/>
        </p:nvSpPr>
        <p:spPr bwMode="auto">
          <a:xfrm>
            <a:off x="-756592" y="1176148"/>
            <a:ext cx="4388163" cy="2364487"/>
          </a:xfrm>
          <a:custGeom>
            <a:avLst/>
            <a:gdLst>
              <a:gd name="T0" fmla="*/ 436 w 2585"/>
              <a:gd name="T1" fmla="*/ 0 h 1134"/>
              <a:gd name="T2" fmla="*/ 0 w 2585"/>
              <a:gd name="T3" fmla="*/ 1134 h 1134"/>
              <a:gd name="T4" fmla="*/ 2149 w 2585"/>
              <a:gd name="T5" fmla="*/ 1134 h 1134"/>
              <a:gd name="T6" fmla="*/ 2585 w 2585"/>
              <a:gd name="T7" fmla="*/ 0 h 1134"/>
              <a:gd name="T8" fmla="*/ 436 w 2585"/>
              <a:gd name="T9" fmla="*/ 0 h 1134"/>
            </a:gdLst>
            <a:ahLst/>
            <a:cxnLst>
              <a:cxn ang="0">
                <a:pos x="T0" y="T1"/>
              </a:cxn>
              <a:cxn ang="0">
                <a:pos x="T2" y="T3"/>
              </a:cxn>
              <a:cxn ang="0">
                <a:pos x="T4" y="T5"/>
              </a:cxn>
              <a:cxn ang="0">
                <a:pos x="T6" y="T7"/>
              </a:cxn>
              <a:cxn ang="0">
                <a:pos x="T8" y="T9"/>
              </a:cxn>
            </a:cxnLst>
            <a:rect l="0" t="0" r="r" b="b"/>
            <a:pathLst>
              <a:path w="2585" h="1134">
                <a:moveTo>
                  <a:pt x="436" y="0"/>
                </a:moveTo>
                <a:lnTo>
                  <a:pt x="0" y="1134"/>
                </a:lnTo>
                <a:lnTo>
                  <a:pt x="2149" y="1134"/>
                </a:lnTo>
                <a:lnTo>
                  <a:pt x="2585" y="0"/>
                </a:lnTo>
                <a:lnTo>
                  <a:pt x="436" y="0"/>
                </a:lnTo>
                <a:close/>
              </a:path>
            </a:pathLst>
          </a:custGeom>
          <a:blipFill dpi="0" rotWithShape="1">
            <a:blip r:embed="rId3" cstate="print"/>
            <a:srcRect/>
            <a:stretch>
              <a:fillRect/>
            </a:stretch>
          </a:blipFill>
          <a:ln>
            <a:noFill/>
          </a:ln>
        </p:spPr>
        <p:txBody>
          <a:bodyPr vert="horz" wrap="square" lIns="91428" tIns="45714" rIns="91428" bIns="45714" numCol="1" anchor="t" anchorCtr="0" compatLnSpc="1"/>
          <a:lstStyle/>
          <a:p>
            <a:endParaRPr lang="zh-CN" altLang="en-US" sz="1400" dirty="0"/>
          </a:p>
        </p:txBody>
      </p:sp>
      <p:sp>
        <p:nvSpPr>
          <p:cNvPr id="22" name="Freeform 8"/>
          <p:cNvSpPr/>
          <p:nvPr/>
        </p:nvSpPr>
        <p:spPr bwMode="auto">
          <a:xfrm>
            <a:off x="-520097" y="3206653"/>
            <a:ext cx="2415447" cy="949273"/>
          </a:xfrm>
          <a:custGeom>
            <a:avLst/>
            <a:gdLst>
              <a:gd name="T0" fmla="*/ 233 w 1869"/>
              <a:gd name="T1" fmla="*/ 0 h 598"/>
              <a:gd name="T2" fmla="*/ 0 w 1869"/>
              <a:gd name="T3" fmla="*/ 598 h 598"/>
              <a:gd name="T4" fmla="*/ 1635 w 1869"/>
              <a:gd name="T5" fmla="*/ 598 h 598"/>
              <a:gd name="T6" fmla="*/ 1869 w 1869"/>
              <a:gd name="T7" fmla="*/ 0 h 598"/>
              <a:gd name="T8" fmla="*/ 233 w 1869"/>
              <a:gd name="T9" fmla="*/ 0 h 598"/>
            </a:gdLst>
            <a:ahLst/>
            <a:cxnLst>
              <a:cxn ang="0">
                <a:pos x="T0" y="T1"/>
              </a:cxn>
              <a:cxn ang="0">
                <a:pos x="T2" y="T3"/>
              </a:cxn>
              <a:cxn ang="0">
                <a:pos x="T4" y="T5"/>
              </a:cxn>
              <a:cxn ang="0">
                <a:pos x="T6" y="T7"/>
              </a:cxn>
              <a:cxn ang="0">
                <a:pos x="T8" y="T9"/>
              </a:cxn>
            </a:cxnLst>
            <a:rect l="0" t="0" r="r" b="b"/>
            <a:pathLst>
              <a:path w="1869" h="598">
                <a:moveTo>
                  <a:pt x="233" y="0"/>
                </a:moveTo>
                <a:lnTo>
                  <a:pt x="0" y="598"/>
                </a:lnTo>
                <a:lnTo>
                  <a:pt x="1635" y="598"/>
                </a:lnTo>
                <a:lnTo>
                  <a:pt x="1869" y="0"/>
                </a:lnTo>
                <a:lnTo>
                  <a:pt x="233" y="0"/>
                </a:lnTo>
                <a:close/>
              </a:path>
            </a:pathLst>
          </a:custGeom>
          <a:solidFill>
            <a:schemeClr val="accent4"/>
          </a:solidFill>
          <a:ln>
            <a:noFill/>
          </a:ln>
        </p:spPr>
        <p:txBody>
          <a:bodyPr vert="horz" wrap="square" lIns="91428" tIns="45714" rIns="91428" bIns="45714" numCol="1" anchor="t" anchorCtr="0" compatLnSpc="1"/>
          <a:lstStyle/>
          <a:p>
            <a:endParaRPr lang="zh-CN" altLang="en-US" sz="1400" dirty="0"/>
          </a:p>
        </p:txBody>
      </p:sp>
    </p:spTree>
  </p:cSld>
  <p:clrMapOvr>
    <a:masterClrMapping/>
  </p:clrMapOvr>
  <p:transition spd="med" advTm="4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50" fill="hold"/>
                                        <p:tgtEl>
                                          <p:spTgt spid="15"/>
                                        </p:tgtEl>
                                        <p:attrNameLst>
                                          <p:attrName>ppt_x</p:attrName>
                                        </p:attrNameLst>
                                      </p:cBhvr>
                                      <p:tavLst>
                                        <p:tav tm="0">
                                          <p:val>
                                            <p:strVal val="0-#ppt_w/2"/>
                                          </p:val>
                                        </p:tav>
                                        <p:tav tm="100000">
                                          <p:val>
                                            <p:strVal val="#ppt_x"/>
                                          </p:val>
                                        </p:tav>
                                      </p:tavLst>
                                    </p:anim>
                                    <p:anim calcmode="lin" valueType="num">
                                      <p:cBhvr additive="base">
                                        <p:cTn id="8" dur="1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4000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1250" fill="hold"/>
                                        <p:tgtEl>
                                          <p:spTgt spid="17"/>
                                        </p:tgtEl>
                                        <p:attrNameLst>
                                          <p:attrName>ppt_x</p:attrName>
                                        </p:attrNameLst>
                                      </p:cBhvr>
                                      <p:tavLst>
                                        <p:tav tm="0">
                                          <p:val>
                                            <p:strVal val="0-#ppt_w/2"/>
                                          </p:val>
                                        </p:tav>
                                        <p:tav tm="100000">
                                          <p:val>
                                            <p:strVal val="#ppt_x"/>
                                          </p:val>
                                        </p:tav>
                                      </p:tavLst>
                                    </p:anim>
                                    <p:anim calcmode="lin" valueType="num">
                                      <p:cBhvr additive="base">
                                        <p:cTn id="14" dur="125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4000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250" fill="hold"/>
                                        <p:tgtEl>
                                          <p:spTgt spid="20"/>
                                        </p:tgtEl>
                                        <p:attrNameLst>
                                          <p:attrName>ppt_x</p:attrName>
                                        </p:attrNameLst>
                                      </p:cBhvr>
                                      <p:tavLst>
                                        <p:tav tm="0">
                                          <p:val>
                                            <p:strVal val="0-#ppt_w/2"/>
                                          </p:val>
                                        </p:tav>
                                        <p:tav tm="100000">
                                          <p:val>
                                            <p:strVal val="#ppt_x"/>
                                          </p:val>
                                        </p:tav>
                                      </p:tavLst>
                                    </p:anim>
                                    <p:anim calcmode="lin" valueType="num">
                                      <p:cBhvr additive="base">
                                        <p:cTn id="20" dur="125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4000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1250" fill="hold"/>
                                        <p:tgtEl>
                                          <p:spTgt spid="22"/>
                                        </p:tgtEl>
                                        <p:attrNameLst>
                                          <p:attrName>ppt_x</p:attrName>
                                        </p:attrNameLst>
                                      </p:cBhvr>
                                      <p:tavLst>
                                        <p:tav tm="0">
                                          <p:val>
                                            <p:strVal val="0-#ppt_w/2"/>
                                          </p:val>
                                        </p:tav>
                                        <p:tav tm="100000">
                                          <p:val>
                                            <p:strVal val="#ppt_x"/>
                                          </p:val>
                                        </p:tav>
                                      </p:tavLst>
                                    </p:anim>
                                    <p:anim calcmode="lin" valueType="num">
                                      <p:cBhvr additive="base">
                                        <p:cTn id="26" dur="125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3"/>
                                        </p:tgtEl>
                                        <p:attrNameLst>
                                          <p:attrName>ppt_y</p:attrName>
                                        </p:attrNameLst>
                                      </p:cBhvr>
                                      <p:tavLst>
                                        <p:tav tm="0">
                                          <p:val>
                                            <p:strVal val="#ppt_y"/>
                                          </p:val>
                                        </p:tav>
                                        <p:tav tm="100000">
                                          <p:val>
                                            <p:strVal val="#ppt_y"/>
                                          </p:val>
                                        </p:tav>
                                      </p:tavLst>
                                    </p:anim>
                                    <p:anim calcmode="lin" valueType="num">
                                      <p:cBhvr>
                                        <p:cTn id="3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3"/>
                                        </p:tgtEl>
                                      </p:cBhvr>
                                    </p:animEffect>
                                  </p:childTnLst>
                                </p:cTn>
                              </p:par>
                            </p:childTnLst>
                          </p:cTn>
                        </p:par>
                        <p:par>
                          <p:cTn id="36" fill="hold">
                            <p:stCondLst>
                              <p:cond delay="80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3"/>
                                        </p:tgtEl>
                                      </p:cBhvr>
                                    </p:animEffect>
                                    <p:animScale>
                                      <p:cBhvr>
                                        <p:cTn id="39"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bldLvl="0" animBg="1"/>
      <p:bldP spid="15" grpId="0" animBg="1"/>
      <p:bldP spid="17" grpId="0" animBg="1"/>
      <p:bldP spid="20" grpId="0" bldLvl="0" animBg="1"/>
      <p:bldP spid="2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1"/>
</p:tagLst>
</file>

<file path=ppt/tags/tag2.xml><?xml version="1.0" encoding="utf-8"?>
<p:tagLst xmlns:a="http://schemas.openxmlformats.org/drawingml/2006/main" xmlns:r="http://schemas.openxmlformats.org/officeDocument/2006/relationships" xmlns:p="http://schemas.openxmlformats.org/presentationml/2006/main">
  <p:tag name="MH" val="20161022203036"/>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1022203036"/>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036"/>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203036"/>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1022203036"/>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1022203036"/>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1065">
      <a:dk1>
        <a:sysClr val="windowText" lastClr="000000"/>
      </a:dk1>
      <a:lt1>
        <a:sysClr val="window" lastClr="FFFFFF"/>
      </a:lt1>
      <a:dk2>
        <a:srgbClr val="5A6378"/>
      </a:dk2>
      <a:lt2>
        <a:srgbClr val="D4D4D6"/>
      </a:lt2>
      <a:accent1>
        <a:srgbClr val="33739F"/>
      </a:accent1>
      <a:accent2>
        <a:srgbClr val="5FC0C9"/>
      </a:accent2>
      <a:accent3>
        <a:srgbClr val="33739F"/>
      </a:accent3>
      <a:accent4>
        <a:srgbClr val="5FC0C9"/>
      </a:accent4>
      <a:accent5>
        <a:srgbClr val="33739F"/>
      </a:accent5>
      <a:accent6>
        <a:srgbClr val="5FC0C9"/>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1601</Words>
  <Application>Microsoft Office PowerPoint</Application>
  <PresentationFormat>全屏显示(16:9)</PresentationFormat>
  <Paragraphs>76</Paragraphs>
  <Slides>18</Slides>
  <Notes>6</Notes>
  <HiddenSlides>0</HiddenSlides>
  <MMClips>17</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18</vt:i4>
      </vt:variant>
    </vt:vector>
  </HeadingPairs>
  <TitlesOfParts>
    <vt:vector size="24" baseType="lpstr">
      <vt:lpstr>等线</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23</dc:title>
  <dc:creator>USER</dc:creator>
  <cp:lastModifiedBy>holgerx Chan</cp:lastModifiedBy>
  <cp:revision>507</cp:revision>
  <dcterms:created xsi:type="dcterms:W3CDTF">2022-05-17T01:22:23Z</dcterms:created>
  <dcterms:modified xsi:type="dcterms:W3CDTF">2022-05-17T01:41:21Z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5279628E40B04D43B313F507FF5715C5</vt:lpwstr>
  </property>
  <property fmtid="{D5CDD505-2E9C-101B-9397-08002B2CF9AE}" pid="3" name="KSOProductBuildVer">
    <vt:lpwstr>2052-11.8.2.9958</vt:lpwstr>
  </property>
</Properties>
</file>